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20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0BB1-5E83-45FB-B41F-59302ECEBF7E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E5AF-8CA8-4B7E-816B-E562E14FF0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8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9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94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77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58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44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3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75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216" y="6448251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99460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77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54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ED40-CA4E-42C2-B507-CAA016BE3B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3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720" y="288032"/>
            <a:ext cx="4968552" cy="6237312"/>
            <a:chOff x="110717137" y="105567997"/>
            <a:chExt cx="6930331" cy="9790836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13589217" y="108199783"/>
              <a:ext cx="2494971" cy="579989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rgbClr val="00338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Kevan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Polkinghorne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Aarti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Gulyani</a:t>
              </a:r>
              <a:endParaRPr kumimoji="0" lang="en-AU" sz="12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Stephen McDonald</a:t>
              </a:r>
              <a:endParaRPr kumimoji="0" lang="en-AU" sz="1200" b="0" i="0" u="none" strike="noStrike" cap="none" normalizeH="0" baseline="0" noProof="1" smtClean="0">
                <a:ln>
                  <a:noFill/>
                </a:ln>
                <a:solidFill>
                  <a:srgbClr val="003380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Kylie Hurst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4587128" y="106845598"/>
              <a:ext cx="2773225" cy="1451256"/>
            </a:xfrm>
            <a:prstGeom prst="rect">
              <a:avLst/>
            </a:prstGeom>
            <a:solidFill>
              <a:srgbClr val="6666FF"/>
            </a:solidFill>
            <a:ln w="0" algn="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cs typeface="Arial" pitchFamily="34" charset="0"/>
                </a:rPr>
                <a:t>CHAPTER 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2336888" y="107787337"/>
              <a:ext cx="3406840" cy="161162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rPr>
                <a:t>HAEMODIALYSIS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rPr>
                <a:t>(including home haemodialysis)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3584486" y="113437282"/>
              <a:ext cx="2501354" cy="360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rPr>
                <a:t>2012 Annual Report—35th Edition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1" name="Picture 7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7137" y="105567997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8524" y="114604710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226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32240" cy="5589240"/>
            <a:chOff x="110363181" y="111332356"/>
            <a:chExt cx="3222077" cy="244062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5555" y="111332356"/>
              <a:ext cx="832811" cy="26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9" r="520" b="-1204"/>
            <a:stretch>
              <a:fillRect/>
            </a:stretch>
          </p:blipFill>
          <p:spPr bwMode="auto">
            <a:xfrm>
              <a:off x="110363181" y="111599673"/>
              <a:ext cx="3222077" cy="2173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8441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92088" y="620688"/>
            <a:ext cx="7524328" cy="5445224"/>
            <a:chOff x="108569142" y="108918808"/>
            <a:chExt cx="3393513" cy="261387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8570565" y="108918808"/>
              <a:ext cx="968475" cy="2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351" name="Picture 7" descr="Fig5_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" t="-414" r="1105"/>
            <a:stretch>
              <a:fillRect/>
            </a:stretch>
          </p:blipFill>
          <p:spPr bwMode="auto">
            <a:xfrm>
              <a:off x="108569142" y="109222683"/>
              <a:ext cx="3393513" cy="231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6571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589240"/>
            <a:chOff x="108518443" y="111825764"/>
            <a:chExt cx="3433608" cy="2585692"/>
          </a:xfrm>
        </p:grpSpPr>
        <p:pic>
          <p:nvPicPr>
            <p:cNvPr id="58371" name="Picture 3" descr="Fig5_9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9" r="970"/>
            <a:stretch>
              <a:fillRect/>
            </a:stretch>
          </p:blipFill>
          <p:spPr bwMode="auto">
            <a:xfrm>
              <a:off x="108518443" y="112122347"/>
              <a:ext cx="3433608" cy="228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8523702" y="111825764"/>
              <a:ext cx="9453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47861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80312" cy="5661248"/>
            <a:chOff x="108240297" y="107908383"/>
            <a:chExt cx="3645656" cy="273791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241831" y="107908383"/>
              <a:ext cx="1162329" cy="249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396" name="Picture 4" descr="Fig5_1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-774" r="1291"/>
            <a:stretch>
              <a:fillRect/>
            </a:stretch>
          </p:blipFill>
          <p:spPr bwMode="auto">
            <a:xfrm>
              <a:off x="108240297" y="108164916"/>
              <a:ext cx="3645656" cy="248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07415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692696"/>
            <a:ext cx="7884368" cy="5301208"/>
            <a:chOff x="107958854" y="110886076"/>
            <a:chExt cx="4292988" cy="317085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961967" y="110886076"/>
              <a:ext cx="1354919" cy="26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20" name="Picture 4" descr="Fig5_1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57" r="-670" b="-687"/>
            <a:stretch>
              <a:fillRect/>
            </a:stretch>
          </p:blipFill>
          <p:spPr bwMode="auto">
            <a:xfrm>
              <a:off x="107958854" y="111155893"/>
              <a:ext cx="4292988" cy="2901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99903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24328" cy="5661248"/>
            <a:chOff x="108341695" y="105705225"/>
            <a:chExt cx="3813587" cy="284121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44109" y="105705225"/>
              <a:ext cx="1233743" cy="25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44" name="Picture 4" descr="Fig5_1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" t="-369" r="1067"/>
            <a:stretch>
              <a:fillRect/>
            </a:stretch>
          </p:blipFill>
          <p:spPr bwMode="auto">
            <a:xfrm>
              <a:off x="108341695" y="105964992"/>
              <a:ext cx="3813587" cy="258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779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620688"/>
            <a:ext cx="7848872" cy="5661248"/>
            <a:chOff x="108348660" y="108781364"/>
            <a:chExt cx="3803476" cy="2832218"/>
          </a:xfrm>
        </p:grpSpPr>
        <p:pic>
          <p:nvPicPr>
            <p:cNvPr id="62467" name="Picture 3" descr="Fig5_10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" r="1019"/>
            <a:stretch>
              <a:fillRect/>
            </a:stretch>
          </p:blipFill>
          <p:spPr bwMode="auto">
            <a:xfrm>
              <a:off x="108348660" y="109057556"/>
              <a:ext cx="3803476" cy="2556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8348908" y="108781364"/>
              <a:ext cx="1079503" cy="2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8600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764704"/>
            <a:ext cx="7740352" cy="5085184"/>
            <a:chOff x="106977586" y="111975604"/>
            <a:chExt cx="3177609" cy="241420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77586" y="111975604"/>
              <a:ext cx="1011879" cy="263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3492" name="Picture 4" descr="Fig5_1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" t="-395" r="912"/>
            <a:stretch>
              <a:fillRect/>
            </a:stretch>
          </p:blipFill>
          <p:spPr bwMode="auto">
            <a:xfrm>
              <a:off x="106981139" y="112237447"/>
              <a:ext cx="3174056" cy="215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03303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836712"/>
            <a:ext cx="7668344" cy="4941168"/>
            <a:chOff x="113948591" y="111921454"/>
            <a:chExt cx="3415226" cy="245034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948591" y="111921454"/>
              <a:ext cx="1019059" cy="291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516" name="Picture 4" descr="Fig5_1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-1265" r="-8199"/>
            <a:stretch>
              <a:fillRect/>
            </a:stretch>
          </p:blipFill>
          <p:spPr bwMode="auto">
            <a:xfrm>
              <a:off x="113951412" y="112212618"/>
              <a:ext cx="3412405" cy="2159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0590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620688"/>
            <a:ext cx="7956376" cy="5661248"/>
            <a:chOff x="103744064" y="108652026"/>
            <a:chExt cx="5108136" cy="366340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745536" y="108652026"/>
              <a:ext cx="1215129" cy="29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5540" name="Picture 4" descr="homed_state_12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" r="-507" b="154"/>
            <a:stretch>
              <a:fillRect/>
            </a:stretch>
          </p:blipFill>
          <p:spPr bwMode="auto">
            <a:xfrm>
              <a:off x="103744064" y="108950599"/>
              <a:ext cx="5108136" cy="336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0026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404664"/>
            <a:ext cx="8460432" cy="6022999"/>
            <a:chOff x="107470253" y="105798011"/>
            <a:chExt cx="5599999" cy="398277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70253" y="105798011"/>
              <a:ext cx="5599999" cy="334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 distribution of prevalent home dialysis patients by age group is shown in Figure 5.107.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564" name="Picture 4" descr="homed_age_12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4" r="-255" b="1086"/>
            <a:stretch>
              <a:fillRect/>
            </a:stretch>
          </p:blipFill>
          <p:spPr bwMode="auto">
            <a:xfrm>
              <a:off x="107735905" y="106439245"/>
              <a:ext cx="5057525" cy="334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7738266" y="106157184"/>
              <a:ext cx="985848" cy="28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02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95275" y="4378325"/>
            <a:ext cx="4933950" cy="2759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93874"/>
              </p:ext>
            </p:extLst>
          </p:nvPr>
        </p:nvGraphicFramePr>
        <p:xfrm>
          <a:off x="683567" y="620688"/>
          <a:ext cx="7776865" cy="4993158"/>
        </p:xfrm>
        <a:graphic>
          <a:graphicData uri="http://schemas.openxmlformats.org/drawingml/2006/table">
            <a:tbl>
              <a:tblPr/>
              <a:tblGrid>
                <a:gridCol w="983450"/>
                <a:gridCol w="1202548"/>
                <a:gridCol w="554486"/>
                <a:gridCol w="773584"/>
                <a:gridCol w="553156"/>
                <a:gridCol w="631265"/>
                <a:gridCol w="631265"/>
                <a:gridCol w="631265"/>
                <a:gridCol w="637474"/>
                <a:gridCol w="637474"/>
                <a:gridCol w="540898"/>
              </a:tblGrid>
              <a:tr h="468125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2126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Rates (</a:t>
                      </a: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mls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/minute)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4056">
                <a:tc rowSpan="2"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</a:t>
                      </a: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CVV HD excluded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Mls/Minute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5625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&lt;200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200-249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250-299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300-349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350-399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&gt;400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54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8581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5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5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26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5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61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December 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4075113" y="4378325"/>
            <a:ext cx="4933950" cy="2759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13327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80500"/>
              </p:ext>
            </p:extLst>
          </p:nvPr>
        </p:nvGraphicFramePr>
        <p:xfrm>
          <a:off x="827584" y="764704"/>
          <a:ext cx="7531301" cy="4955910"/>
        </p:xfrm>
        <a:graphic>
          <a:graphicData uri="http://schemas.openxmlformats.org/drawingml/2006/table">
            <a:tbl>
              <a:tblPr/>
              <a:tblGrid>
                <a:gridCol w="2918467"/>
                <a:gridCol w="870064"/>
                <a:gridCol w="973797"/>
                <a:gridCol w="938425"/>
                <a:gridCol w="915274"/>
                <a:gridCol w="915274"/>
              </a:tblGrid>
              <a:tr h="44030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662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(%) of Prevalent Patients aged ≥ 65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Treated with Home Haemodialysis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53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State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59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C6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Wales/ACT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2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2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2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C6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11.10%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11.20%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552950" y="8453438"/>
            <a:ext cx="3859213" cy="2925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5809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548680"/>
            <a:ext cx="8028384" cy="5877272"/>
            <a:chOff x="107306762" y="106678269"/>
            <a:chExt cx="5573060" cy="4065682"/>
          </a:xfrm>
        </p:grpSpPr>
        <p:pic>
          <p:nvPicPr>
            <p:cNvPr id="68611" name="Picture 3" descr="homeHDnumbers_age_time_aus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6762" y="107001098"/>
              <a:ext cx="5573060" cy="374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310027" y="106678269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8375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476672"/>
            <a:ext cx="8172400" cy="5805264"/>
            <a:chOff x="107310001" y="110897975"/>
            <a:chExt cx="5574031" cy="405762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10001" y="110897975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636" name="Picture 4" descr="homeHDnumbers_age_time_n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0972" y="111212745"/>
              <a:ext cx="5573060" cy="374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5234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620688"/>
            <a:ext cx="8172400" cy="5733256"/>
            <a:chOff x="111488226" y="106995198"/>
            <a:chExt cx="5051740" cy="363698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488226" y="106995198"/>
              <a:ext cx="1067440" cy="24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660" name="Picture 4" descr="hhd_techfail_country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" r="366"/>
            <a:stretch>
              <a:fillRect/>
            </a:stretch>
          </p:blipFill>
          <p:spPr bwMode="auto">
            <a:xfrm>
              <a:off x="111492765" y="107242557"/>
              <a:ext cx="5047201" cy="3389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2538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620688"/>
            <a:ext cx="7884368" cy="5877272"/>
            <a:chOff x="111483885" y="110998494"/>
            <a:chExt cx="5053904" cy="36305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483885" y="110998494"/>
              <a:ext cx="974812" cy="28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684" name="Picture 4" descr="hhd_techfail_age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4" t="-385" r="386"/>
            <a:stretch>
              <a:fillRect/>
            </a:stretch>
          </p:blipFill>
          <p:spPr bwMode="auto">
            <a:xfrm>
              <a:off x="111487857" y="111275203"/>
              <a:ext cx="5049932" cy="335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4517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476672"/>
            <a:ext cx="8604448" cy="6093296"/>
            <a:chOff x="103078328" y="106879349"/>
            <a:chExt cx="6481271" cy="464964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079581" y="106879349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708" name="Picture 4" descr="hhd_dctechfail_2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78328" y="107208150"/>
              <a:ext cx="6481271" cy="43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3719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316416" cy="5229200"/>
          </a:xfrm>
          <a:prstGeom prst="rect">
            <a:avLst/>
          </a:prstGeom>
          <a:noFill/>
          <a:ln w="12700" algn="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Definitions in use 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CARI guidelines	Caring for Australasians with Renal Impairment guidelines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Quotidian HD		</a:t>
            </a: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 3 sessions/week and/or &gt; 5.5 hours/session</a:t>
            </a:r>
            <a:endParaRPr kumimoji="0" lang="en-A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Long Hour HD	</a:t>
            </a: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6.5 hours per HD session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High Flux Dialyser	Ultrafiltration coefficient (kuf) &gt;20 ml/hr/mmHg  as specified by the manufacturer)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AVF		Native vein arteriovenous fistula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AVG		Synthetic arteriovenous bridge graft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CVC		Central venous HD catheter (Includes both tunnelled and non-tunnelled unless otherwise stated)</a:t>
            </a:r>
            <a:endParaRPr kumimoji="0" lang="en-A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Obese	   	BMI  </a:t>
            </a: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Morbid Obesity</a:t>
            </a:r>
            <a:r>
              <a:rPr kumimoji="0" lang="en-AU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BMI  </a:t>
            </a:r>
            <a:r>
              <a:rPr kumimoji="0" lang="en-AU" sz="11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99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90550" y="7366000"/>
            <a:ext cx="5526088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13573"/>
              </p:ext>
            </p:extLst>
          </p:nvPr>
        </p:nvGraphicFramePr>
        <p:xfrm>
          <a:off x="629523" y="853205"/>
          <a:ext cx="7830909" cy="4779583"/>
        </p:xfrm>
        <a:graphic>
          <a:graphicData uri="http://schemas.openxmlformats.org/drawingml/2006/table">
            <a:tbl>
              <a:tblPr/>
              <a:tblGrid>
                <a:gridCol w="870101"/>
                <a:gridCol w="870101"/>
                <a:gridCol w="870101"/>
                <a:gridCol w="870101"/>
                <a:gridCol w="870101"/>
                <a:gridCol w="870101"/>
                <a:gridCol w="870101"/>
                <a:gridCol w="870101"/>
                <a:gridCol w="870101"/>
              </a:tblGrid>
              <a:tr h="415200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6920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 by Type of Access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180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Blood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Flow Rate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20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4462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2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200-249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 (2.5%)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(4.9%)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(5.3%)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(5.5%)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(11.5%)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1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250-299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840 (12%)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(14.2%)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 (25.9%)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(16.4%)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(31.3%)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(32.9%)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(33.3%)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300-349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4051 (58%)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 (61.1%)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684 (58.7%)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(7.9%)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 (57.8%)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(61.3%)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(53.6%)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1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350-399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1653 (23.7%)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(17.3%)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(18.3%)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&gt;=400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 (3.6%)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2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(86.5%)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(66.7%)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6986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689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1165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1161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Number of patients having C.V.V. HD not included.   NR** - 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42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589240"/>
            <a:chOff x="106829778" y="112802239"/>
            <a:chExt cx="2980542" cy="216628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36561" y="112802239"/>
              <a:ext cx="823798" cy="207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16" name="Picture 4" descr="fig5_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" b="1337"/>
            <a:stretch>
              <a:fillRect/>
            </a:stretch>
          </p:blipFill>
          <p:spPr bwMode="auto">
            <a:xfrm>
              <a:off x="106829778" y="113008793"/>
              <a:ext cx="2980542" cy="1959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46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88224" cy="5661248"/>
            <a:chOff x="110152618" y="112802919"/>
            <a:chExt cx="2950791" cy="214460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57892" y="112802919"/>
              <a:ext cx="831510" cy="214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0" name="Picture 4" descr="fig5_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3" b="1758"/>
            <a:stretch>
              <a:fillRect/>
            </a:stretch>
          </p:blipFill>
          <p:spPr bwMode="auto">
            <a:xfrm>
              <a:off x="110152618" y="113020595"/>
              <a:ext cx="2950791" cy="1926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78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51125" y="2936875"/>
            <a:ext cx="5776913" cy="3476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78544"/>
              </p:ext>
            </p:extLst>
          </p:nvPr>
        </p:nvGraphicFramePr>
        <p:xfrm>
          <a:off x="611560" y="548680"/>
          <a:ext cx="7936708" cy="5376050"/>
        </p:xfrm>
        <a:graphic>
          <a:graphicData uri="http://schemas.openxmlformats.org/drawingml/2006/table">
            <a:tbl>
              <a:tblPr/>
              <a:tblGrid>
                <a:gridCol w="777514"/>
                <a:gridCol w="825101"/>
                <a:gridCol w="849736"/>
                <a:gridCol w="850387"/>
                <a:gridCol w="850387"/>
                <a:gridCol w="850387"/>
                <a:gridCol w="977732"/>
                <a:gridCol w="977732"/>
                <a:gridCol w="977732"/>
              </a:tblGrid>
              <a:tr h="375226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6849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Duration and Number of Sessions Per Week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004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Sessions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week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of Each Treatment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960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&gt;5.5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Not Reported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20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315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3.1-4.9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(7.6%)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(14.1%)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(8.3%)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(22.7%)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(3.1%)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(44.2%)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 (4.4%)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3264 (40.2%)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1807 (22.2%)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2369 (29.1%)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(1.6%)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(2.4%)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8127 (100%)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1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(42.4%)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(26.1%)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(26.1%)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(1.2%)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(98.8%)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(100%)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 (5.3%)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3385 (37.9%)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1856 (20.8%)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2501 (28%)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(1.6%)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483 (5.4%)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8929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07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3.1-4.9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(4.7%)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(18.3%)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(10.7%)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(34.9%)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(5.9%)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(25.4%)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(1.4%)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 (32.6%)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 (24.8%)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 (33.9%)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(2.4%)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(4.8%)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1395 (100%)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(37.5%)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(29.2%)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(8.3%)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(8.3%)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(4.2%)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(12.5%)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(33.3%)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(66.7%)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(100%)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(2.3%)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 (31%)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 (23%)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535 (33.6%)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(2.8%)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(7.1%)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(.1%)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1591 (100%)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Intermediate durations are rounded up, e.g. 4.25 is included in 4.5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651125" y="2816225"/>
            <a:ext cx="5776913" cy="3714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567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36104" y="648072"/>
            <a:ext cx="7308304" cy="5445224"/>
            <a:chOff x="107042470" y="109598643"/>
            <a:chExt cx="3318061" cy="243544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42470" y="109598643"/>
              <a:ext cx="9144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5_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" r="331"/>
            <a:stretch>
              <a:fillRect/>
            </a:stretch>
          </p:blipFill>
          <p:spPr bwMode="auto">
            <a:xfrm>
              <a:off x="107045458" y="109809308"/>
              <a:ext cx="3315073" cy="2224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741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8112" y="620688"/>
            <a:ext cx="7164288" cy="5373216"/>
            <a:chOff x="106989668" y="112228834"/>
            <a:chExt cx="3243821" cy="243270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6990096" y="112228834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5_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" r="549"/>
            <a:stretch>
              <a:fillRect/>
            </a:stretch>
          </p:blipFill>
          <p:spPr bwMode="auto">
            <a:xfrm>
              <a:off x="106989668" y="112474900"/>
              <a:ext cx="3243821" cy="218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26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92088" y="620688"/>
            <a:ext cx="7524328" cy="5301208"/>
            <a:chOff x="110293437" y="112231796"/>
            <a:chExt cx="3255947" cy="242904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293437" y="112231796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5_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r="261"/>
            <a:stretch>
              <a:fillRect/>
            </a:stretch>
          </p:blipFill>
          <p:spPr bwMode="auto">
            <a:xfrm>
              <a:off x="110293502" y="112478865"/>
              <a:ext cx="3255882" cy="218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58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620688"/>
            <a:ext cx="7452320" cy="5373216"/>
            <a:chOff x="108202601" y="105899877"/>
            <a:chExt cx="3755280" cy="276148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8202601" y="105899877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7401" y="106161044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1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27050" y="5632450"/>
            <a:ext cx="4076700" cy="5143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86175"/>
              </p:ext>
            </p:extLst>
          </p:nvPr>
        </p:nvGraphicFramePr>
        <p:xfrm>
          <a:off x="1763687" y="260648"/>
          <a:ext cx="5616625" cy="6264697"/>
        </p:xfrm>
        <a:graphic>
          <a:graphicData uri="http://schemas.openxmlformats.org/drawingml/2006/table">
            <a:tbl>
              <a:tblPr/>
              <a:tblGrid>
                <a:gridCol w="2814731"/>
                <a:gridCol w="572065"/>
                <a:gridCol w="530043"/>
                <a:gridCol w="526126"/>
                <a:gridCol w="586830"/>
                <a:gridCol w="586830"/>
              </a:tblGrid>
              <a:tr h="35683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0140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2007 - 2011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33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91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5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HD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(PD)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1145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4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31 December</a:t>
                      </a:r>
                      <a:endParaRPr lang="da-DK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5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Home at 31 December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(HD and PD) Patients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HD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(PD)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PD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31 December</a:t>
                      </a:r>
                      <a:endParaRPr lang="da-DK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2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Home at 31 December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424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(HD and PD) Patients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746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677" marR="31677" marT="15839" marB="1583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252788" y="5632450"/>
            <a:ext cx="4078287" cy="5143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83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55576" y="620688"/>
            <a:ext cx="7668344" cy="5589240"/>
            <a:chOff x="108213668" y="108973655"/>
            <a:chExt cx="3750480" cy="275924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8214524" y="108973655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13668" y="109232576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68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719888" y="5026025"/>
            <a:ext cx="5492750" cy="2001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3568" y="620688"/>
            <a:ext cx="7812360" cy="5589240"/>
            <a:chOff x="108210883" y="112027608"/>
            <a:chExt cx="3753268" cy="2753649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8210883" y="112027608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13671" y="112280937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41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731000" y="6869113"/>
            <a:ext cx="5478463" cy="2549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83490"/>
              </p:ext>
            </p:extLst>
          </p:nvPr>
        </p:nvGraphicFramePr>
        <p:xfrm>
          <a:off x="611560" y="1211937"/>
          <a:ext cx="7868377" cy="3796064"/>
        </p:xfrm>
        <a:graphic>
          <a:graphicData uri="http://schemas.openxmlformats.org/drawingml/2006/table">
            <a:tbl>
              <a:tblPr/>
              <a:tblGrid>
                <a:gridCol w="801715"/>
                <a:gridCol w="801715"/>
                <a:gridCol w="836642"/>
                <a:gridCol w="871218"/>
                <a:gridCol w="871218"/>
                <a:gridCol w="802438"/>
                <a:gridCol w="827704"/>
                <a:gridCol w="827704"/>
                <a:gridCol w="1228023"/>
              </a:tblGrid>
              <a:tr h="656481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68494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5 Sessions per Week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995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54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27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(3.7%)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(.8%)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(2.2%)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(2.1%)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(1.5%)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5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(3.2%)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(2.2%)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(1.2%)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95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(1.9%)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(3.5%)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(2.2%)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(1.6%)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940050" y="5026025"/>
            <a:ext cx="5492750" cy="2001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265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729413" y="9920288"/>
            <a:ext cx="5476875" cy="2152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28724"/>
              </p:ext>
            </p:extLst>
          </p:nvPr>
        </p:nvGraphicFramePr>
        <p:xfrm>
          <a:off x="539552" y="836712"/>
          <a:ext cx="8070434" cy="4443821"/>
        </p:xfrm>
        <a:graphic>
          <a:graphicData uri="http://schemas.openxmlformats.org/drawingml/2006/table">
            <a:tbl>
              <a:tblPr/>
              <a:tblGrid>
                <a:gridCol w="864101"/>
                <a:gridCol w="906718"/>
                <a:gridCol w="906718"/>
                <a:gridCol w="827570"/>
                <a:gridCol w="791954"/>
                <a:gridCol w="799805"/>
                <a:gridCol w="920954"/>
                <a:gridCol w="920954"/>
                <a:gridCol w="1131660"/>
              </a:tblGrid>
              <a:tr h="528314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2787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4.5 Hours Per Session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118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94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5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840 (51.2%)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1917 (65.9%)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889 (38.6%)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(63.3%)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(22.2%)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 (72.6%)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(24.3%)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916 (57.6%)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829 (51.1%)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1857 (65.9%)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757 (34%)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(54.1%)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(24.5%)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 (74.8%)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 (25%)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 (53.4%)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 (50.3%)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1746 (64.5%)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663 (31.2%)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(54.7%)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(24.4%)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 (79.6%)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(24.7%)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 (50.9%)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727 (49.3%)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1734 (66.1%)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 (30.9%)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(41%)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(21.4%)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(76.8%)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(22.9%)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651 (48.5%)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951163" y="6869113"/>
            <a:ext cx="5478462" cy="2547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15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11213" y="5451475"/>
            <a:ext cx="3663950" cy="3160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43407"/>
              </p:ext>
            </p:extLst>
          </p:nvPr>
        </p:nvGraphicFramePr>
        <p:xfrm>
          <a:off x="467544" y="980728"/>
          <a:ext cx="8230311" cy="4036926"/>
        </p:xfrm>
        <a:graphic>
          <a:graphicData uri="http://schemas.openxmlformats.org/drawingml/2006/table">
            <a:tbl>
              <a:tblPr/>
              <a:tblGrid>
                <a:gridCol w="851517"/>
                <a:gridCol w="952670"/>
                <a:gridCol w="952670"/>
                <a:gridCol w="846817"/>
                <a:gridCol w="846817"/>
                <a:gridCol w="846817"/>
                <a:gridCol w="899743"/>
                <a:gridCol w="899743"/>
                <a:gridCol w="1133517"/>
              </a:tblGrid>
              <a:tr h="402101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5002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&gt;12 Hours per Week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605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96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40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1006 (61.3%)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2176 (74.8%)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 (47.1%)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(70.9%)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(26.8%)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(74.9%)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 (31%)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1105 (69.5%)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892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(61.4%)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2080 (73.8%)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959 (43%)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(63%)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(29.6%)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 (77.3%)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 (31.7%)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993 (64.1%)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7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964 (61.5%)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 (73.4%)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 (41.1%)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(62.2%)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(29.8%)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 (80.4%)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(30.7%)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 (61.1%)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03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893 (60.5%)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1950 (74.4%)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841 (40.5%)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(47.8%)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(26.7%)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(78.7%)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(28%)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781 (58.2%)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949575" y="9920288"/>
            <a:ext cx="5476875" cy="2152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451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59927"/>
              </p:ext>
            </p:extLst>
          </p:nvPr>
        </p:nvGraphicFramePr>
        <p:xfrm>
          <a:off x="1804175" y="476673"/>
          <a:ext cx="5504129" cy="4966700"/>
        </p:xfrm>
        <a:graphic>
          <a:graphicData uri="http://schemas.openxmlformats.org/drawingml/2006/table">
            <a:tbl>
              <a:tblPr/>
              <a:tblGrid>
                <a:gridCol w="960323"/>
                <a:gridCol w="769956"/>
                <a:gridCol w="920270"/>
                <a:gridCol w="918228"/>
                <a:gridCol w="967676"/>
                <a:gridCol w="967676"/>
              </a:tblGrid>
              <a:tr h="41045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89212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Patient 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720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30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539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874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[96, 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[89,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[67, 70]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[48, 52]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8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2003-2005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[66, 69]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[47, 50]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[89, 91]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[67, 70]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[50, 53]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0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[96,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[90, 92]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6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91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[90, 95]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[67, 75]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[42, 51]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2003-2005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[66, 73]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[44, 52]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[89,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[65, 72]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[45, 55]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591050" y="5451475"/>
            <a:ext cx="3663950" cy="3160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52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64096" y="620688"/>
            <a:ext cx="7380312" cy="5589240"/>
            <a:chOff x="106802155" y="111411607"/>
            <a:chExt cx="3234437" cy="2343600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6807740" y="111411607"/>
              <a:ext cx="914400" cy="2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5" name="Picture 7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" b="1277"/>
            <a:stretch>
              <a:fillRect/>
            </a:stretch>
          </p:blipFill>
          <p:spPr bwMode="auto">
            <a:xfrm>
              <a:off x="106802155" y="111654060"/>
              <a:ext cx="3234437" cy="210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515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620688"/>
            <a:ext cx="7668344" cy="5373230"/>
            <a:chOff x="110177343" y="111386307"/>
            <a:chExt cx="3161117" cy="237484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78313" y="111386307"/>
              <a:ext cx="1008994" cy="24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6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" b="334"/>
            <a:stretch>
              <a:fillRect/>
            </a:stretch>
          </p:blipFill>
          <p:spPr bwMode="auto">
            <a:xfrm>
              <a:off x="110177343" y="111667888"/>
              <a:ext cx="3161117" cy="209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618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80312" cy="5445224"/>
            <a:chOff x="108227768" y="107897959"/>
            <a:chExt cx="4094024" cy="293442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227768" y="107897959"/>
              <a:ext cx="947304" cy="24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" b="708"/>
            <a:stretch>
              <a:fillRect/>
            </a:stretch>
          </p:blipFill>
          <p:spPr bwMode="auto">
            <a:xfrm>
              <a:off x="108228555" y="108142280"/>
              <a:ext cx="4093237" cy="269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95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87350" y="3351213"/>
            <a:ext cx="4083050" cy="289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733256"/>
            <a:chOff x="108205503" y="111187700"/>
            <a:chExt cx="4130872" cy="3022093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8205503" y="111187700"/>
              <a:ext cx="1008994" cy="24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5"/>
            <a:stretch>
              <a:fillRect/>
            </a:stretch>
          </p:blipFill>
          <p:spPr bwMode="auto">
            <a:xfrm>
              <a:off x="108207731" y="111435349"/>
              <a:ext cx="4128644" cy="2774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115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589240"/>
            <a:chOff x="108188582" y="105813373"/>
            <a:chExt cx="4166640" cy="300375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90262" y="105813373"/>
              <a:ext cx="914400" cy="2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8582" y="106039369"/>
              <a:ext cx="4166640" cy="2777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723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92163"/>
              </p:ext>
            </p:extLst>
          </p:nvPr>
        </p:nvGraphicFramePr>
        <p:xfrm>
          <a:off x="1043608" y="548680"/>
          <a:ext cx="7107257" cy="5203108"/>
        </p:xfrm>
        <a:graphic>
          <a:graphicData uri="http://schemas.openxmlformats.org/drawingml/2006/table">
            <a:tbl>
              <a:tblPr/>
              <a:tblGrid>
                <a:gridCol w="1619965"/>
                <a:gridCol w="1041462"/>
                <a:gridCol w="1127809"/>
                <a:gridCol w="1127809"/>
                <a:gridCol w="1095106"/>
                <a:gridCol w="1095106"/>
              </a:tblGrid>
              <a:tr h="46878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5124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Diabetic / Non 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096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05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</a:t>
                      </a:r>
                      <a:b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365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58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[96, 96]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[89, 90]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[69, 71]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[51, 53]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[89, 91]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[65, 68]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[44, 48]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1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7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93]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[71, 76]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[51, 58]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[90, 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[65, 70]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[40, 47]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7188" y="3351213"/>
            <a:ext cx="4083050" cy="289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39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157192"/>
            <a:chOff x="108195499" y="108929201"/>
            <a:chExt cx="3810576" cy="280683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95499" y="108929201"/>
              <a:ext cx="914400" cy="24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" r="548"/>
            <a:stretch>
              <a:fillRect/>
            </a:stretch>
          </p:blipFill>
          <p:spPr bwMode="auto">
            <a:xfrm>
              <a:off x="108199927" y="109170497"/>
              <a:ext cx="3806148" cy="2565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376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477250" y="2876550"/>
            <a:ext cx="3768725" cy="3552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620688"/>
            <a:ext cx="7740352" cy="5589240"/>
            <a:chOff x="108163928" y="111909139"/>
            <a:chExt cx="3851667" cy="283052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8163928" y="111909139"/>
              <a:ext cx="1008994" cy="24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" r="330"/>
            <a:stretch>
              <a:fillRect/>
            </a:stretch>
          </p:blipFill>
          <p:spPr bwMode="auto">
            <a:xfrm>
              <a:off x="108164305" y="112155017"/>
              <a:ext cx="3851290" cy="2584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8134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31328"/>
              </p:ext>
            </p:extLst>
          </p:nvPr>
        </p:nvGraphicFramePr>
        <p:xfrm>
          <a:off x="1547664" y="476672"/>
          <a:ext cx="6001734" cy="5534702"/>
        </p:xfrm>
        <a:graphic>
          <a:graphicData uri="http://schemas.openxmlformats.org/drawingml/2006/table">
            <a:tbl>
              <a:tblPr/>
              <a:tblGrid>
                <a:gridCol w="1326180"/>
                <a:gridCol w="781855"/>
                <a:gridCol w="1020032"/>
                <a:gridCol w="1020032"/>
                <a:gridCol w="952501"/>
                <a:gridCol w="901134"/>
              </a:tblGrid>
              <a:tr h="42223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3395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By Age Group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2000 - 2011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465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795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083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4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[99, 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[86, 90]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[78, 84]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[78, 81]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[64, 68]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96]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[88, 89]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[64, 67]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[45, 48]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[83, 85]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[50, 54]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[27, 30]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[98, 100]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[95, 99]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[77, 87]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[64, 78]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[96, 98]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[93, 95]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[76, 82]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[53, 60]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4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[88, 92]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[60, 67]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[36, 44]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[91, 97]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[76, 86]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[35, 50]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[12, 25]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7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697413" y="2876550"/>
            <a:ext cx="3768725" cy="3552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461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620688"/>
            <a:ext cx="7380312" cy="5589240"/>
            <a:chOff x="108334468" y="109202746"/>
            <a:chExt cx="3874966" cy="286269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36235" y="109202746"/>
              <a:ext cx="914400" cy="287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8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" b="157"/>
            <a:stretch>
              <a:fillRect/>
            </a:stretch>
          </p:blipFill>
          <p:spPr bwMode="auto">
            <a:xfrm>
              <a:off x="108334468" y="109490327"/>
              <a:ext cx="3874966" cy="25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9744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190750" y="2532063"/>
            <a:ext cx="3609975" cy="42306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620688"/>
            <a:ext cx="7380312" cy="5661248"/>
            <a:chOff x="108354095" y="112148045"/>
            <a:chExt cx="3814050" cy="2817761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8354095" y="112148045"/>
              <a:ext cx="1008994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6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" b="243"/>
            <a:stretch>
              <a:fillRect/>
            </a:stretch>
          </p:blipFill>
          <p:spPr bwMode="auto">
            <a:xfrm>
              <a:off x="108354822" y="112435926"/>
              <a:ext cx="3813323" cy="252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51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371600" y="8145463"/>
            <a:ext cx="5846763" cy="1939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374"/>
              </p:ext>
            </p:extLst>
          </p:nvPr>
        </p:nvGraphicFramePr>
        <p:xfrm>
          <a:off x="1906133" y="44624"/>
          <a:ext cx="5474179" cy="6474644"/>
        </p:xfrm>
        <a:graphic>
          <a:graphicData uri="http://schemas.openxmlformats.org/drawingml/2006/table">
            <a:tbl>
              <a:tblPr/>
              <a:tblGrid>
                <a:gridCol w="1739551"/>
                <a:gridCol w="522144"/>
                <a:gridCol w="523939"/>
                <a:gridCol w="523939"/>
                <a:gridCol w="523939"/>
                <a:gridCol w="528682"/>
                <a:gridCol w="528682"/>
                <a:gridCol w="583303"/>
              </a:tblGrid>
              <a:tr h="423020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34" marR="71834" marT="71834" marB="718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58325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Haemodialyser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Membrane Types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Surface Area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94" marR="36494" marT="36494" marB="36494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233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Dialyser Membrane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Square Metres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40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&lt;1.0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1.0-1.4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1.5-1.7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1.8-1.9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&gt;1.9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04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Cellulose Triacetate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Diacetate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Polyethersulfone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Polynephron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Polysulphone-Helixone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5563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Polysynthane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8847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Polysulphone-Helixone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35911" marB="359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11" marR="35911" marT="17955" marB="179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5970588" y="2532063"/>
            <a:ext cx="3609975" cy="42306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417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73503"/>
              </p:ext>
            </p:extLst>
          </p:nvPr>
        </p:nvGraphicFramePr>
        <p:xfrm>
          <a:off x="539552" y="1268760"/>
          <a:ext cx="8079581" cy="3598548"/>
        </p:xfrm>
        <a:graphic>
          <a:graphicData uri="http://schemas.openxmlformats.org/drawingml/2006/table">
            <a:tbl>
              <a:tblPr/>
              <a:tblGrid>
                <a:gridCol w="2222359"/>
                <a:gridCol w="609350"/>
                <a:gridCol w="741997"/>
                <a:gridCol w="584484"/>
                <a:gridCol w="659098"/>
                <a:gridCol w="547176"/>
                <a:gridCol w="609350"/>
                <a:gridCol w="671523"/>
                <a:gridCol w="746138"/>
                <a:gridCol w="688106"/>
              </a:tblGrid>
              <a:tr h="486011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32006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at end of 2011 by HD Modality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15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308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HAEMODIALYSIS-HOLLOW FIBRE DIALYSERS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9097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0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HAEMOFILTRATION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0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HAEMODIAFILTRATION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0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408238" y="8145463"/>
            <a:ext cx="5846762" cy="1939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672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92280" cy="5517232"/>
            <a:chOff x="106822683" y="112073532"/>
            <a:chExt cx="3217683" cy="237972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22683" y="112073532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40" name="Picture 4" descr="Fig5_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1" r="18"/>
            <a:stretch>
              <a:fillRect/>
            </a:stretch>
          </p:blipFill>
          <p:spPr bwMode="auto">
            <a:xfrm>
              <a:off x="106828547" y="112338102"/>
              <a:ext cx="3211819" cy="211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928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20688"/>
            <a:ext cx="7092280" cy="5589240"/>
            <a:chOff x="110129147" y="112081569"/>
            <a:chExt cx="3180549" cy="236657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33434" y="112081569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64" name="Picture 4" descr="Fig5_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7" t="743" r="87"/>
            <a:stretch>
              <a:fillRect/>
            </a:stretch>
          </p:blipFill>
          <p:spPr bwMode="auto">
            <a:xfrm>
              <a:off x="110129147" y="112350261"/>
              <a:ext cx="3180549" cy="209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12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577138" y="5727700"/>
            <a:ext cx="5437187" cy="5921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62924"/>
              </p:ext>
            </p:extLst>
          </p:nvPr>
        </p:nvGraphicFramePr>
        <p:xfrm>
          <a:off x="2483766" y="177220"/>
          <a:ext cx="4896546" cy="6564148"/>
        </p:xfrm>
        <a:graphic>
          <a:graphicData uri="http://schemas.openxmlformats.org/drawingml/2006/table">
            <a:tbl>
              <a:tblPr/>
              <a:tblGrid>
                <a:gridCol w="1070911"/>
                <a:gridCol w="729460"/>
                <a:gridCol w="761887"/>
                <a:gridCol w="713254"/>
                <a:gridCol w="810517"/>
                <a:gridCol w="810517"/>
              </a:tblGrid>
              <a:tr h="26881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034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  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 2007 - 2011     Number (%)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797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911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3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 (16%)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 (16%)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 (25%)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 (25%)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 (24%)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416 (20%)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 (20%)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 (20%)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2153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2036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4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737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693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695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694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725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1211 (16%)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1275 (16%)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1316 (16%)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1314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1335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1619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1721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1781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1861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1931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1803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1895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2064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2133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1602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1685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1772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1871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1978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7593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7924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8595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8929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4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0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Analgesic Nephropathy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 (16%)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 (14%)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(14%)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 (15%)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 (7%)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 (32%)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 (35%)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 (33%)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 (36%)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 (36%)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8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 (7%)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2153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2036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2141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35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haemodialysis treatment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7" marR="25397" marT="12699" marB="1269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797300" y="5727700"/>
            <a:ext cx="5437188" cy="5921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147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88224" cy="5733256"/>
            <a:chOff x="108337878" y="107475817"/>
            <a:chExt cx="4006844" cy="371066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37878" y="10747581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98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" t="-557" r="-531" b="-557"/>
            <a:stretch>
              <a:fillRect/>
            </a:stretch>
          </p:blipFill>
          <p:spPr bwMode="auto">
            <a:xfrm>
              <a:off x="108340668" y="107728979"/>
              <a:ext cx="4004054" cy="3457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40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48072"/>
            <a:ext cx="7092280" cy="6021288"/>
            <a:chOff x="108379049" y="111294716"/>
            <a:chExt cx="3821888" cy="333476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379049" y="111294716"/>
              <a:ext cx="946480" cy="234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0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" r="-1007" b="612"/>
            <a:stretch>
              <a:fillRect/>
            </a:stretch>
          </p:blipFill>
          <p:spPr bwMode="auto">
            <a:xfrm>
              <a:off x="108384451" y="111528957"/>
              <a:ext cx="3816486" cy="310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0718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589240"/>
            <a:chOff x="108622596" y="107618947"/>
            <a:chExt cx="2972036" cy="26961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22596" y="10761894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3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02"/>
            <a:stretch>
              <a:fillRect/>
            </a:stretch>
          </p:blipFill>
          <p:spPr bwMode="auto">
            <a:xfrm>
              <a:off x="108630092" y="107876366"/>
              <a:ext cx="2964540" cy="24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7121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548680"/>
            <a:ext cx="6948264" cy="57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0" y="422474"/>
            <a:ext cx="151216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5.42 AUST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00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3608" y="548680"/>
            <a:ext cx="1656184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5.42 NZ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04248" cy="56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532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08304" cy="5445224"/>
            <a:chOff x="106986095" y="108309341"/>
            <a:chExt cx="3233558" cy="236613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86095" y="108309341"/>
              <a:ext cx="963987" cy="25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" b="1096"/>
            <a:stretch>
              <a:fillRect/>
            </a:stretch>
          </p:blipFill>
          <p:spPr bwMode="auto">
            <a:xfrm>
              <a:off x="106987679" y="108568104"/>
              <a:ext cx="3231974" cy="2107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277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373216"/>
            <a:chOff x="110381687" y="108309351"/>
            <a:chExt cx="3133191" cy="238200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84377" y="108309351"/>
              <a:ext cx="925026" cy="25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" r="-63" b="-754"/>
            <a:stretch>
              <a:fillRect/>
            </a:stretch>
          </p:blipFill>
          <p:spPr bwMode="auto">
            <a:xfrm>
              <a:off x="110381687" y="108568118"/>
              <a:ext cx="3133191" cy="212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683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648072"/>
            <a:ext cx="7380312" cy="5661248"/>
            <a:chOff x="106986019" y="110924059"/>
            <a:chExt cx="3257478" cy="236489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86019" y="110924059"/>
              <a:ext cx="963988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0" r="-737" b="2571"/>
            <a:stretch>
              <a:fillRect/>
            </a:stretch>
          </p:blipFill>
          <p:spPr bwMode="auto">
            <a:xfrm>
              <a:off x="106987689" y="111181507"/>
              <a:ext cx="3255808" cy="210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4033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517232"/>
            <a:chOff x="110260152" y="110924060"/>
            <a:chExt cx="3227736" cy="237284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260152" y="110924060"/>
              <a:ext cx="960445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65" b="2026"/>
            <a:stretch>
              <a:fillRect/>
            </a:stretch>
          </p:blipFill>
          <p:spPr bwMode="auto">
            <a:xfrm>
              <a:off x="110267750" y="111181508"/>
              <a:ext cx="3220138" cy="211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6349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76256" cy="5517324"/>
            <a:chOff x="108636524" y="107697394"/>
            <a:chExt cx="2916000" cy="27177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42047" y="10769739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6524" y="107985158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24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164288" cy="5589240"/>
            <a:chOff x="107998923" y="105652953"/>
            <a:chExt cx="4166507" cy="302691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998923" y="105652953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99150" y="105902351"/>
              <a:ext cx="4166280" cy="277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740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445224"/>
            <a:chOff x="108634448" y="110626304"/>
            <a:chExt cx="2919205" cy="268297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34448" y="11062630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7653" y="110879279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5084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085184"/>
            <a:chOff x="107106018" y="108403992"/>
            <a:chExt cx="3054960" cy="22900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06180" y="10840399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6018" y="108657416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137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20688"/>
            <a:ext cx="7164288" cy="5445224"/>
            <a:chOff x="110343467" y="108397159"/>
            <a:chExt cx="3054960" cy="229234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48012" y="10839715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467" y="108652868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566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589240"/>
            <a:chOff x="107092965" y="111041331"/>
            <a:chExt cx="3066140" cy="22951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92965" y="11104133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3345" y="111292621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698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548680"/>
            <a:ext cx="6948264" cy="5877272"/>
            <a:chOff x="110350062" y="111041350"/>
            <a:chExt cx="3065760" cy="22951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51770" y="11104135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0062" y="11129264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312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589240"/>
            <a:chOff x="108686879" y="107245788"/>
            <a:chExt cx="2809481" cy="259026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86879" y="10724578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92320" y="107499351"/>
              <a:ext cx="2804040" cy="23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168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445224"/>
            <a:chOff x="106931159" y="111901381"/>
            <a:chExt cx="3055136" cy="22864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31159" y="11190138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1335" y="112151160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9310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48072"/>
            <a:ext cx="6876256" cy="5661248"/>
            <a:chOff x="110183402" y="111898696"/>
            <a:chExt cx="3057878" cy="2289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83402" y="11189869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1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6320" y="112151156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677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20688"/>
            <a:ext cx="6444208" cy="5661248"/>
            <a:chOff x="108828500" y="107232689"/>
            <a:chExt cx="2886480" cy="266710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830967" y="10723268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28500" y="107494396"/>
              <a:ext cx="2886480" cy="24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6864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88224" cy="5445224"/>
            <a:chOff x="106976896" y="111831877"/>
            <a:chExt cx="3174847" cy="238738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76896" y="111831877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" b="142"/>
            <a:stretch>
              <a:fillRect/>
            </a:stretch>
          </p:blipFill>
          <p:spPr bwMode="auto">
            <a:xfrm>
              <a:off x="106978650" y="112109870"/>
              <a:ext cx="3173093" cy="21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53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22238" y="5518150"/>
            <a:ext cx="5327651" cy="6261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64260"/>
              </p:ext>
            </p:extLst>
          </p:nvPr>
        </p:nvGraphicFramePr>
        <p:xfrm>
          <a:off x="2513108" y="188650"/>
          <a:ext cx="5083228" cy="6543907"/>
        </p:xfrm>
        <a:graphic>
          <a:graphicData uri="http://schemas.openxmlformats.org/drawingml/2006/table">
            <a:tbl>
              <a:tblPr/>
              <a:tblGrid>
                <a:gridCol w="1200289"/>
                <a:gridCol w="756831"/>
                <a:gridCol w="721408"/>
                <a:gridCol w="755764"/>
                <a:gridCol w="824468"/>
                <a:gridCol w="824468"/>
              </a:tblGrid>
              <a:tr h="24757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747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 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   2007 - 2011       Number (%)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249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81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(5%)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4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(13%)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(17%)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(26%)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(30%)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(24%)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(28%)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(26%)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(23%)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(25%)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(12%)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 (20%)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 (27%)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 (28%)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(27%)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 (28%)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 (28%)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 (21%)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(9%)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1553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1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(18%)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(23%)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Analgesic Nephropathy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(5%)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(43%)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(52%)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(49%)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 (52%)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(43%)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8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39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haemodialysis treatment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016" marR="26016" marT="13008" marB="1300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657600" y="5518150"/>
            <a:ext cx="5327650" cy="6261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258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445224"/>
            <a:chOff x="110359482" y="111841450"/>
            <a:chExt cx="3161461" cy="237780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5021" y="111841450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8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250"/>
            <a:stretch>
              <a:fillRect/>
            </a:stretch>
          </p:blipFill>
          <p:spPr bwMode="auto">
            <a:xfrm>
              <a:off x="110359482" y="112122226"/>
              <a:ext cx="3161461" cy="2097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8593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20688"/>
            <a:ext cx="7092280" cy="5589240"/>
            <a:chOff x="108583839" y="107365040"/>
            <a:chExt cx="3198692" cy="266846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86409" y="10736504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28" t="-534" r="-8467"/>
            <a:stretch>
              <a:fillRect/>
            </a:stretch>
          </p:blipFill>
          <p:spPr bwMode="auto">
            <a:xfrm>
              <a:off x="108583839" y="107612623"/>
              <a:ext cx="3198692" cy="2420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676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517232"/>
            <a:chOff x="106950358" y="111948884"/>
            <a:chExt cx="3065760" cy="233571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54041" y="111948884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3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0358" y="112240758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5117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517232"/>
            <a:chOff x="110220463" y="111940931"/>
            <a:chExt cx="3105517" cy="23436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220545" y="111940931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6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8" r="-1295"/>
            <a:stretch>
              <a:fillRect/>
            </a:stretch>
          </p:blipFill>
          <p:spPr bwMode="auto">
            <a:xfrm>
              <a:off x="110220463" y="112232805"/>
              <a:ext cx="3105517" cy="2051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641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661248"/>
            <a:chOff x="107357195" y="107685004"/>
            <a:chExt cx="2848146" cy="262226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61383" y="10768500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03" b="-1172"/>
            <a:stretch>
              <a:fillRect/>
            </a:stretch>
          </p:blipFill>
          <p:spPr bwMode="auto">
            <a:xfrm>
              <a:off x="107357195" y="107936869"/>
              <a:ext cx="2848146" cy="2370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543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04248" cy="5589240"/>
            <a:chOff x="110566056" y="107695635"/>
            <a:chExt cx="2751258" cy="261917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567577" y="1076956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50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" t="362" r="-21"/>
            <a:stretch>
              <a:fillRect/>
            </a:stretch>
          </p:blipFill>
          <p:spPr bwMode="auto">
            <a:xfrm>
              <a:off x="110566056" y="107945504"/>
              <a:ext cx="2751258" cy="2369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373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13012"/>
              </p:ext>
            </p:extLst>
          </p:nvPr>
        </p:nvGraphicFramePr>
        <p:xfrm>
          <a:off x="1678672" y="476670"/>
          <a:ext cx="5773648" cy="5828622"/>
        </p:xfrm>
        <a:graphic>
          <a:graphicData uri="http://schemas.openxmlformats.org/drawingml/2006/table">
            <a:tbl>
              <a:tblPr/>
              <a:tblGrid>
                <a:gridCol w="1649456"/>
                <a:gridCol w="1275774"/>
                <a:gridCol w="1424209"/>
                <a:gridCol w="1424209"/>
              </a:tblGrid>
              <a:tr h="597624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63633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Urea Reduction Ratio - Prevalent Patients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 - December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600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per Session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Urea Reduction Ratio %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742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 65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&gt;=65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699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1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(13.4%)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(86.6%)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 (8.9%)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2725 (91.1%)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0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 (7.3%)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3575 (92.7%)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(9.6%)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 (90.4%)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4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 (8.3%)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6782 (91.7%)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4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(44.4%)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(55.6%)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(26.0%)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 (74.0%)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4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(24.0%)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 (76.0%)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(20.7%)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(79.3%)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 (24.8%)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 (75.2%)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525963" y="7785100"/>
            <a:ext cx="3902075" cy="33797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273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8112" y="648072"/>
            <a:ext cx="7092280" cy="5589240"/>
            <a:chOff x="106837879" y="107960222"/>
            <a:chExt cx="3179558" cy="237580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37879" y="10796022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5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" r="223"/>
            <a:stretch>
              <a:fillRect/>
            </a:stretch>
          </p:blipFill>
          <p:spPr bwMode="auto">
            <a:xfrm>
              <a:off x="106840946" y="108208825"/>
              <a:ext cx="3176491" cy="2127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50411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517232"/>
            <a:chOff x="110167455" y="107931809"/>
            <a:chExt cx="3256063" cy="240838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70080" y="10793180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58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10" r="-2246" b="61"/>
            <a:stretch>
              <a:fillRect/>
            </a:stretch>
          </p:blipFill>
          <p:spPr bwMode="auto">
            <a:xfrm>
              <a:off x="110167455" y="108180088"/>
              <a:ext cx="3256063" cy="2160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9206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20688"/>
            <a:ext cx="6948264" cy="5589240"/>
            <a:chOff x="106803584" y="111055518"/>
            <a:chExt cx="3213394" cy="241070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807659" y="11105551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" r="381"/>
            <a:stretch>
              <a:fillRect/>
            </a:stretch>
          </p:blipFill>
          <p:spPr bwMode="auto">
            <a:xfrm>
              <a:off x="106803584" y="111307426"/>
              <a:ext cx="3213394" cy="2158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53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589240"/>
            <a:chOff x="106939310" y="105854103"/>
            <a:chExt cx="3314913" cy="241493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45278" y="105854103"/>
              <a:ext cx="884892" cy="244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" r="-261" b="1399"/>
            <a:stretch>
              <a:fillRect/>
            </a:stretch>
          </p:blipFill>
          <p:spPr bwMode="auto">
            <a:xfrm>
              <a:off x="106939310" y="106100652"/>
              <a:ext cx="3314913" cy="2168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43569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48264" cy="5589240"/>
            <a:chOff x="110229090" y="111055765"/>
            <a:chExt cx="3170948" cy="242592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233851" y="11105576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" t="-735" r="656"/>
            <a:stretch>
              <a:fillRect/>
            </a:stretch>
          </p:blipFill>
          <p:spPr bwMode="auto">
            <a:xfrm>
              <a:off x="110229090" y="111307596"/>
              <a:ext cx="3170948" cy="217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1033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48072"/>
            <a:ext cx="6876256" cy="5733256"/>
            <a:chOff x="107131262" y="108765630"/>
            <a:chExt cx="2750541" cy="253068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32388" y="108765630"/>
              <a:ext cx="1048458" cy="256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" b="343"/>
            <a:stretch>
              <a:fillRect/>
            </a:stretch>
          </p:blipFill>
          <p:spPr bwMode="auto">
            <a:xfrm>
              <a:off x="107131262" y="109020009"/>
              <a:ext cx="2750541" cy="227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570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620688"/>
            <a:ext cx="6228184" cy="5517232"/>
            <a:chOff x="110375062" y="108765597"/>
            <a:chExt cx="2748943" cy="25532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75160" y="108765597"/>
              <a:ext cx="1051438" cy="25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6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" r="165"/>
            <a:stretch>
              <a:fillRect/>
            </a:stretch>
          </p:blipFill>
          <p:spPr bwMode="auto">
            <a:xfrm>
              <a:off x="110375062" y="109020366"/>
              <a:ext cx="2748943" cy="2298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7247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692696"/>
            <a:ext cx="6300192" cy="5445224"/>
            <a:chOff x="107131246" y="111818703"/>
            <a:chExt cx="2803328" cy="259489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43255" y="111818703"/>
              <a:ext cx="1052217" cy="25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" r="78"/>
            <a:stretch>
              <a:fillRect/>
            </a:stretch>
          </p:blipFill>
          <p:spPr bwMode="auto">
            <a:xfrm>
              <a:off x="107131246" y="112073782"/>
              <a:ext cx="2803328" cy="233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0952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48072"/>
            <a:ext cx="6660232" cy="5661248"/>
            <a:chOff x="110365386" y="111818702"/>
            <a:chExt cx="2746491" cy="256470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5445" y="111818702"/>
              <a:ext cx="1054417" cy="25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" r="447"/>
            <a:stretch>
              <a:fillRect/>
            </a:stretch>
          </p:blipFill>
          <p:spPr bwMode="auto">
            <a:xfrm>
              <a:off x="110365386" y="112074011"/>
              <a:ext cx="2746491" cy="23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3827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88224" cy="5661248"/>
            <a:chOff x="107352373" y="106396261"/>
            <a:chExt cx="2647800" cy="24574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53665" y="10639626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74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2373" y="106647252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218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6144" y="620688"/>
            <a:ext cx="6516216" cy="5733256"/>
            <a:chOff x="110193681" y="106396261"/>
            <a:chExt cx="2648094" cy="24574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93681" y="106396261"/>
              <a:ext cx="977010" cy="25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3975" y="106647252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6522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620688"/>
            <a:ext cx="6516216" cy="5517232"/>
            <a:chOff x="106944608" y="109102894"/>
            <a:chExt cx="3038089" cy="276600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44608" y="109102894"/>
              <a:ext cx="1051437" cy="2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" b="447"/>
            <a:stretch>
              <a:fillRect/>
            </a:stretch>
          </p:blipFill>
          <p:spPr bwMode="auto">
            <a:xfrm>
              <a:off x="106947608" y="109362354"/>
              <a:ext cx="3035089" cy="250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2819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20688"/>
            <a:ext cx="6876256" cy="5661248"/>
            <a:chOff x="110176762" y="109064751"/>
            <a:chExt cx="3043637" cy="279625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84181" y="109064751"/>
              <a:ext cx="1040485" cy="259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8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" b="186"/>
            <a:stretch>
              <a:fillRect/>
            </a:stretch>
          </p:blipFill>
          <p:spPr bwMode="auto">
            <a:xfrm>
              <a:off x="110176762" y="109334161"/>
              <a:ext cx="3043637" cy="2526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95793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648072"/>
            <a:ext cx="6804248" cy="5445224"/>
            <a:chOff x="106949889" y="112074202"/>
            <a:chExt cx="3047314" cy="27715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49889" y="112074202"/>
              <a:ext cx="896617" cy="245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8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" b="247"/>
            <a:stretch>
              <a:fillRect/>
            </a:stretch>
          </p:blipFill>
          <p:spPr bwMode="auto">
            <a:xfrm>
              <a:off x="106952588" y="112321133"/>
              <a:ext cx="3044615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02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20688"/>
            <a:ext cx="6732240" cy="5589240"/>
            <a:chOff x="110361986" y="105898194"/>
            <a:chExt cx="3200210" cy="238106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7818" y="105898194"/>
              <a:ext cx="914400" cy="243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" r="110"/>
            <a:stretch>
              <a:fillRect/>
            </a:stretch>
          </p:blipFill>
          <p:spPr bwMode="auto">
            <a:xfrm>
              <a:off x="110361986" y="106141084"/>
              <a:ext cx="3200210" cy="213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58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48072"/>
            <a:ext cx="6948264" cy="5445224"/>
            <a:chOff x="110186083" y="112077761"/>
            <a:chExt cx="3047731" cy="272871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186083" y="112077761"/>
              <a:ext cx="1036375" cy="246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6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" b="1038"/>
            <a:stretch>
              <a:fillRect/>
            </a:stretch>
          </p:blipFill>
          <p:spPr bwMode="auto">
            <a:xfrm>
              <a:off x="110191146" y="112323539"/>
              <a:ext cx="3042668" cy="2482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7599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14663"/>
              </p:ext>
            </p:extLst>
          </p:nvPr>
        </p:nvGraphicFramePr>
        <p:xfrm>
          <a:off x="611560" y="548680"/>
          <a:ext cx="7874099" cy="5120358"/>
        </p:xfrm>
        <a:graphic>
          <a:graphicData uri="http://schemas.openxmlformats.org/drawingml/2006/table">
            <a:tbl>
              <a:tblPr/>
              <a:tblGrid>
                <a:gridCol w="1098205"/>
                <a:gridCol w="847449"/>
                <a:gridCol w="831219"/>
                <a:gridCol w="831219"/>
                <a:gridCol w="831219"/>
                <a:gridCol w="831219"/>
                <a:gridCol w="831219"/>
                <a:gridCol w="886175"/>
                <a:gridCol w="886175"/>
              </a:tblGrid>
              <a:tr h="378180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5.79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6860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Vascular Access at First Treatment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as Initial Modality    1-Jan-2008  to 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612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93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3187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476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(36%)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(64%)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 (41%)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 (59%)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 (40%)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(60%)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(40%)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 (60%)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 (34%)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 (66%)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(37%)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 (63%)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(37%)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 (63%)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 (39%)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 (61%)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(47%)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(53%)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 (50%)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 (50%)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(45%)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(55%)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 (51%)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 (49%)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(65%)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(43%)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(57%)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(61%)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(61%)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(53%)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(47%)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(61%)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(39%)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(40%)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(60%)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(68%)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(32%)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(49%)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(51%)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(46%)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(54%)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(45%)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(55%)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(49%)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(51%)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7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(34%)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(66%)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(38%)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 (62%)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(31%)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 (69%)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(41%)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(59%)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211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(23%)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(77%)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(31%)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 (69%)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(25%)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(75%)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(30%)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(70%)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7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863850" y="3765550"/>
            <a:ext cx="5570538" cy="3289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5592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08304" cy="5445224"/>
            <a:chOff x="107106250" y="111253402"/>
            <a:chExt cx="3069279" cy="22926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106250" y="11125340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9730" y="111502202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3941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445224"/>
            <a:chOff x="110364209" y="111253376"/>
            <a:chExt cx="3065799" cy="22926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64312" y="11125337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4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64209" y="111502176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772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648072"/>
            <a:ext cx="6732240" cy="5517232"/>
            <a:chOff x="108616293" y="107892874"/>
            <a:chExt cx="2944161" cy="270030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616293" y="10789287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6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17334" y="108140582"/>
              <a:ext cx="2943120" cy="24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101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48072"/>
            <a:ext cx="6876256" cy="5589240"/>
            <a:chOff x="108578937" y="110784808"/>
            <a:chExt cx="3015120" cy="276215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84701" y="11078480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98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8937" y="111034367"/>
              <a:ext cx="3015120" cy="251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08432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0120" y="648072"/>
            <a:ext cx="6948264" cy="5661248"/>
            <a:chOff x="107408368" y="106389413"/>
            <a:chExt cx="2787120" cy="257661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11021" y="10638941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0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8368" y="106643429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193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517232"/>
            <a:chOff x="110383586" y="106383374"/>
            <a:chExt cx="2787902" cy="25738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83586" y="10638337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3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84368" y="106634670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91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661248"/>
            <a:chOff x="107408368" y="109113172"/>
            <a:chExt cx="2787120" cy="25689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11923" y="10911317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06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8368" y="109359518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186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589240"/>
            <a:chOff x="110380453" y="109113173"/>
            <a:chExt cx="2787120" cy="25689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81618" y="10911317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0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80453" y="109359519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535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5733256"/>
            <a:chOff x="107008827" y="111344076"/>
            <a:chExt cx="3270392" cy="243809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08827" y="111344076"/>
              <a:ext cx="873702" cy="260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" r="95"/>
            <a:stretch>
              <a:fillRect/>
            </a:stretch>
          </p:blipFill>
          <p:spPr bwMode="auto">
            <a:xfrm>
              <a:off x="107012780" y="111607478"/>
              <a:ext cx="3266439" cy="217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9036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52320" cy="5661248"/>
            <a:chOff x="108476959" y="111809709"/>
            <a:chExt cx="3615227" cy="318175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479482" y="111809709"/>
              <a:ext cx="984450" cy="25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10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" b="1482"/>
            <a:stretch>
              <a:fillRect/>
            </a:stretch>
          </p:blipFill>
          <p:spPr bwMode="auto">
            <a:xfrm>
              <a:off x="108476959" y="112068050"/>
              <a:ext cx="3615227" cy="292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4756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733256"/>
            <a:chOff x="104504891" y="107843223"/>
            <a:chExt cx="3626033" cy="32678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4504891" y="10784322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13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8442" y="108092353"/>
              <a:ext cx="3622482" cy="301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7132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04248" cy="5805264"/>
            <a:chOff x="104506310" y="111309144"/>
            <a:chExt cx="3621715" cy="326457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4506310" y="11130914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15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8170" y="111557176"/>
              <a:ext cx="3619855" cy="3016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4750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60472"/>
              </p:ext>
            </p:extLst>
          </p:nvPr>
        </p:nvGraphicFramePr>
        <p:xfrm>
          <a:off x="683568" y="692696"/>
          <a:ext cx="7669287" cy="4996566"/>
        </p:xfrm>
        <a:graphic>
          <a:graphicData uri="http://schemas.openxmlformats.org/drawingml/2006/table">
            <a:tbl>
              <a:tblPr/>
              <a:tblGrid>
                <a:gridCol w="1069640"/>
                <a:gridCol w="946584"/>
                <a:gridCol w="688421"/>
                <a:gridCol w="1039771"/>
                <a:gridCol w="720080"/>
                <a:gridCol w="936104"/>
                <a:gridCol w="720080"/>
                <a:gridCol w="936104"/>
                <a:gridCol w="612503"/>
              </a:tblGrid>
              <a:tr h="390669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5.91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474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Vascular Access at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5373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05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95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504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 (87%)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 (13%)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1372 (88%)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 (13%)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1426 (88%)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1429 (87%)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(13%)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2200 (84%)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 (16%)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2259 (83%)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 (17%)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2387 (85%)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 (15%)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2479 (86%)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 (14%)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1860 (90%)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 (10%)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1899 (89%)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 (88%)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2049 (89%)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 (82%)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(18%)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 (80%)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(20%)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(88%)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(12%)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(85%)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(15%)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 (88%)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(12%)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 (90%)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(10%)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 (89%)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(11%)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 (93%)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(7%)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(91%)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(9%)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 (96%)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(4%)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 (92%)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(8%)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 (90%)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(10%)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 (73%)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 (27%)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 (76%)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 (24%)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 (78%)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 (78%)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504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2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 (73%)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 (27%)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 (75%)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 (25%)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1204 (78%)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 (22%)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1241 (78%)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 (22%)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09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854325" y="4914900"/>
            <a:ext cx="5570538" cy="3340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22930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20272" cy="5589240"/>
            <a:chOff x="106939339" y="111158263"/>
            <a:chExt cx="3356338" cy="241635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6939339" y="111158263"/>
              <a:ext cx="958174" cy="254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0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" r="-476" b="2209"/>
            <a:stretch>
              <a:fillRect/>
            </a:stretch>
          </p:blipFill>
          <p:spPr bwMode="auto">
            <a:xfrm>
              <a:off x="106944585" y="111409659"/>
              <a:ext cx="3351092" cy="216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7175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416824" cy="5589240"/>
            <a:chOff x="110306940" y="111158618"/>
            <a:chExt cx="3257404" cy="242112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10183" y="111158618"/>
              <a:ext cx="95371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2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65" b="963"/>
            <a:stretch>
              <a:fillRect/>
            </a:stretch>
          </p:blipFill>
          <p:spPr bwMode="auto">
            <a:xfrm>
              <a:off x="110306940" y="111410271"/>
              <a:ext cx="3257404" cy="216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42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620688"/>
            <a:ext cx="8172400" cy="4941168"/>
            <a:chOff x="107300052" y="107523920"/>
            <a:chExt cx="4601792" cy="242700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00052" y="107523920"/>
              <a:ext cx="988620" cy="270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252" name="Picture 4" descr="Fig5_9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t="-394" r="-5"/>
            <a:stretch>
              <a:fillRect/>
            </a:stretch>
          </p:blipFill>
          <p:spPr bwMode="auto">
            <a:xfrm>
              <a:off x="108285603" y="107524501"/>
              <a:ext cx="3616241" cy="242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7953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836712"/>
            <a:ext cx="8640960" cy="4608512"/>
            <a:chOff x="107296773" y="110064106"/>
            <a:chExt cx="4566963" cy="240454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96773" y="110064106"/>
              <a:ext cx="988619" cy="294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276" name="Picture 4" descr="Fig5_9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2" r="1123"/>
            <a:stretch>
              <a:fillRect/>
            </a:stretch>
          </p:blipFill>
          <p:spPr bwMode="auto">
            <a:xfrm>
              <a:off x="108285612" y="110067385"/>
              <a:ext cx="3578124" cy="240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1402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1268760"/>
            <a:ext cx="8028384" cy="3501008"/>
            <a:chOff x="107313841" y="112607529"/>
            <a:chExt cx="4613446" cy="24384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13841" y="112607529"/>
              <a:ext cx="939900" cy="2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300" name="Picture 4" descr="Fig5_9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5" r="127"/>
            <a:stretch>
              <a:fillRect/>
            </a:stretch>
          </p:blipFill>
          <p:spPr bwMode="auto">
            <a:xfrm>
              <a:off x="108259677" y="112613724"/>
              <a:ext cx="3667610" cy="243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66521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20688"/>
            <a:ext cx="7596336" cy="5589240"/>
            <a:chOff x="108523591" y="105984115"/>
            <a:chExt cx="3533905" cy="268034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523591" y="105984115"/>
              <a:ext cx="987525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324" name="Picture 4" descr="Fig5_9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t="-398" r="134"/>
            <a:stretch>
              <a:fillRect/>
            </a:stretch>
          </p:blipFill>
          <p:spPr bwMode="auto">
            <a:xfrm>
              <a:off x="108528314" y="106270324"/>
              <a:ext cx="3529182" cy="23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58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5340</Words>
  <Application>Microsoft Office PowerPoint</Application>
  <PresentationFormat>On-screen Show (4:3)</PresentationFormat>
  <Paragraphs>2227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5</dc:title>
  <dc:creator>ANZDATA Registry</dc:creator>
  <cp:keywords>2012 Chapter 5 Haemodialysis</cp:keywords>
  <cp:lastModifiedBy>Alan Hurst</cp:lastModifiedBy>
  <cp:revision>180</cp:revision>
  <dcterms:created xsi:type="dcterms:W3CDTF">2013-05-21T03:50:23Z</dcterms:created>
  <dcterms:modified xsi:type="dcterms:W3CDTF">2013-08-05T01:44:46Z</dcterms:modified>
</cp:coreProperties>
</file>