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90C33-AA06-4F47-ADEE-67A0FB5B9325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662F5-A0E6-4F0E-BB82-090B7E831E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12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2B60D-5B5B-4781-B059-EA29C6EDFA88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42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68475-66EB-44B2-8882-A6AC99268FDB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5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102B0B-4180-4EE2-BB19-D5DD8FD2A3AD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7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7DC65-3AF2-4001-9091-1C6A5C3C49D8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1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0ABFEC-4831-493C-BE5D-A4011D9F1539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61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E915A7-1BC8-444D-9035-932F141A94F5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60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737D2-C199-459B-907E-F079BA8086E6}" type="datetime1">
              <a:rPr lang="en-AU" smtClean="0"/>
              <a:t>5/08/2013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53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3FB3B6-3853-4A0A-B82C-F0ABF819E8F3}" type="datetime1">
              <a:rPr lang="en-AU" smtClean="0"/>
              <a:t>5/08/2013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6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2742034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3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14DE0D-EFA3-4682-84A1-07A4BD5C4D41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6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EDE4-B111-4907-8320-F9074C1864FF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47BE4-9002-465F-85E8-F8077C700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2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96" y="6237312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7704" y="116632"/>
            <a:ext cx="5366936" cy="6552728"/>
            <a:chOff x="115188337" y="108088230"/>
            <a:chExt cx="6930331" cy="979083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16497605" y="109365831"/>
              <a:ext cx="5333948" cy="7154079"/>
              <a:chOff x="116402069" y="109365831"/>
              <a:chExt cx="5333948" cy="7154079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117964881" y="1107200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Fiona Brown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Aarti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Gulyani</a:t>
                </a: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Stephen McDonald</a:t>
                </a:r>
                <a:endParaRPr kumimoji="0" lang="en-AU" sz="1200" b="0" i="0" u="none" strike="noStrike" cap="none" normalizeH="0" baseline="0" noProof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Kylie Hurst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118962792" y="109365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116402069" y="110251321"/>
                <a:ext cx="3406840" cy="1611622"/>
              </a:xfrm>
              <a:prstGeom prst="rect">
                <a:avLst/>
              </a:prstGeom>
              <a:solidFill>
                <a:srgbClr val="CCCCFF"/>
              </a:solidFill>
              <a:ln w="0" algn="in">
                <a:solidFill>
                  <a:srgbClr val="CC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PERITONEAL DIALYSIS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17960149" y="116159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88337" y="108088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89724" y="117124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42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48072"/>
            <a:ext cx="7524328" cy="5805264"/>
            <a:chOff x="108422028" y="106005262"/>
            <a:chExt cx="3763658" cy="284053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30156" y="106005262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38" t="-10748" r="-12645" b="-16438"/>
            <a:stretch>
              <a:fillRect/>
            </a:stretch>
          </p:blipFill>
          <p:spPr bwMode="auto">
            <a:xfrm>
              <a:off x="108422028" y="106255128"/>
              <a:ext cx="3763658" cy="2590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27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164288" cy="5301208"/>
            <a:chOff x="108408291" y="109119804"/>
            <a:chExt cx="3738759" cy="260658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08291" y="10911980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59" t="-4425" r="-11380" b="-11380"/>
            <a:stretch>
              <a:fillRect/>
            </a:stretch>
          </p:blipFill>
          <p:spPr bwMode="auto">
            <a:xfrm>
              <a:off x="108409149" y="109367539"/>
              <a:ext cx="3737901" cy="2358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8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620688"/>
            <a:ext cx="7668344" cy="5517232"/>
            <a:chOff x="108412783" y="112092232"/>
            <a:chExt cx="3717493" cy="276542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12783" y="112092232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3" t="-10748" r="-12224" b="-13277"/>
            <a:stretch>
              <a:fillRect/>
            </a:stretch>
          </p:blipFill>
          <p:spPr bwMode="auto">
            <a:xfrm>
              <a:off x="108418133" y="112331381"/>
              <a:ext cx="3712143" cy="2526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9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92696"/>
            <a:ext cx="7164288" cy="4941168"/>
            <a:chOff x="103059185" y="106857261"/>
            <a:chExt cx="2777400" cy="209401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066455" y="106857261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59185" y="107099679"/>
              <a:ext cx="2777400" cy="185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19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20688"/>
            <a:ext cx="7524328" cy="5517232"/>
            <a:chOff x="103046065" y="109757544"/>
            <a:chExt cx="2777400" cy="209902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052436" y="10975754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46065" y="110004964"/>
              <a:ext cx="2777400" cy="185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88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8072" y="620688"/>
            <a:ext cx="7812360" cy="5445224"/>
            <a:chOff x="103066719" y="111751482"/>
            <a:chExt cx="2777400" cy="2098276"/>
          </a:xfrm>
        </p:grpSpPr>
        <p:pic>
          <p:nvPicPr>
            <p:cNvPr id="11267" name="Picture 3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6719" y="111998158"/>
              <a:ext cx="2777400" cy="185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3067369" y="111751482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26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589240"/>
            <a:chOff x="106969356" y="106065945"/>
            <a:chExt cx="3240983" cy="239564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69356" y="10606594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" b="153"/>
            <a:stretch>
              <a:fillRect/>
            </a:stretch>
          </p:blipFill>
          <p:spPr bwMode="auto">
            <a:xfrm>
              <a:off x="106975812" y="106311885"/>
              <a:ext cx="3234527" cy="2149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36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20688"/>
            <a:ext cx="7524328" cy="5589240"/>
            <a:chOff x="110302787" y="106023413"/>
            <a:chExt cx="3267787" cy="242529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07995" y="106023413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1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" b="29"/>
            <a:stretch>
              <a:fillRect/>
            </a:stretch>
          </p:blipFill>
          <p:spPr bwMode="auto">
            <a:xfrm>
              <a:off x="110302787" y="106271511"/>
              <a:ext cx="3267787" cy="2177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97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8102"/>
              </p:ext>
            </p:extLst>
          </p:nvPr>
        </p:nvGraphicFramePr>
        <p:xfrm>
          <a:off x="2051720" y="188640"/>
          <a:ext cx="5051853" cy="6299575"/>
        </p:xfrm>
        <a:graphic>
          <a:graphicData uri="http://schemas.openxmlformats.org/drawingml/2006/table">
            <a:tbl>
              <a:tblPr/>
              <a:tblGrid>
                <a:gridCol w="1560238"/>
                <a:gridCol w="679595"/>
                <a:gridCol w="703444"/>
                <a:gridCol w="713626"/>
                <a:gridCol w="679595"/>
                <a:gridCol w="715355"/>
              </a:tblGrid>
              <a:tr h="32728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6.17                             New Zealand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414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Peritoneal Dialysis by Age Groups   2007 - 2011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142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121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5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(21%)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(15%)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(30%)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(28%)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(32%)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(31%)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(30%)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(28%)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(100%)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(16%)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(20%)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(17%)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 (15%)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(26%)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 (27%)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 (27%)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 (28%)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 (30%)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(25%)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(24%)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 (27%)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 (28%)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 (28%)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(13%)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(11%)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(12%)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(11%)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746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799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833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(24%)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(20%)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(24%)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Nephropathy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(11%)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(13%)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(12%)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(13%)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(44%)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(42%)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(45%)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 (49%)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(43%)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4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(100%)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*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peritoneal dialysis treatment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566" marR="25566" marT="12783" marB="1278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075113" y="5422900"/>
            <a:ext cx="5084762" cy="63722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2742034" cy="365125"/>
          </a:xfrm>
        </p:spPr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867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67686"/>
              </p:ext>
            </p:extLst>
          </p:nvPr>
        </p:nvGraphicFramePr>
        <p:xfrm>
          <a:off x="323528" y="1244599"/>
          <a:ext cx="8411434" cy="3192513"/>
        </p:xfrm>
        <a:graphic>
          <a:graphicData uri="http://schemas.openxmlformats.org/drawingml/2006/table">
            <a:tbl>
              <a:tblPr/>
              <a:tblGrid>
                <a:gridCol w="1027497"/>
                <a:gridCol w="882700"/>
                <a:gridCol w="882700"/>
                <a:gridCol w="635356"/>
                <a:gridCol w="635356"/>
                <a:gridCol w="400887"/>
                <a:gridCol w="1338243"/>
                <a:gridCol w="869565"/>
                <a:gridCol w="869565"/>
                <a:gridCol w="869565"/>
              </a:tblGrid>
              <a:tr h="394722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0480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Icodextrin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Usage by Modality Type - December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003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Modality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888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50901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CAPD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56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64.97%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33.12%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1.90%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73.12%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26.42%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0.46%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564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APD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54.72%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44.96%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0.31%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30.77%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69.23%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83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19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58.63%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40.45%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0.92%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54.30%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45.44%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0.25%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64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 - Not Reported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878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73849"/>
              </p:ext>
            </p:extLst>
          </p:nvPr>
        </p:nvGraphicFramePr>
        <p:xfrm>
          <a:off x="1763264" y="476672"/>
          <a:ext cx="5617048" cy="5687896"/>
        </p:xfrm>
        <a:graphic>
          <a:graphicData uri="http://schemas.openxmlformats.org/drawingml/2006/table">
            <a:tbl>
              <a:tblPr/>
              <a:tblGrid>
                <a:gridCol w="1752332"/>
                <a:gridCol w="758883"/>
                <a:gridCol w="776470"/>
                <a:gridCol w="822711"/>
                <a:gridCol w="753326"/>
                <a:gridCol w="753326"/>
              </a:tblGrid>
              <a:tr h="534114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0339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(%) Peritoneal Dialysis of all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Home Dialysis Patients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24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State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02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5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Australian Capital Territory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6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7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0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730625" y="7116763"/>
            <a:ext cx="2952750" cy="2930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637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92280" cy="5373216"/>
            <a:chOff x="107350245" y="109901555"/>
            <a:chExt cx="2640849" cy="244859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50245" y="10990155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8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53014" y="110151750"/>
              <a:ext cx="2638080" cy="219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27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92280" cy="5517232"/>
            <a:chOff x="110197034" y="109901555"/>
            <a:chExt cx="2638080" cy="244859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98733" y="10990155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7034" y="110151750"/>
              <a:ext cx="2638080" cy="219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76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48264" cy="5661248"/>
            <a:chOff x="108526189" y="112258673"/>
            <a:chExt cx="2962655" cy="276047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526463" y="112258673"/>
              <a:ext cx="1224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6.21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26189" y="112550271"/>
              <a:ext cx="2962655" cy="2468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55491"/>
              </p:ext>
            </p:extLst>
          </p:nvPr>
        </p:nvGraphicFramePr>
        <p:xfrm>
          <a:off x="467545" y="1268760"/>
          <a:ext cx="8141297" cy="3426571"/>
        </p:xfrm>
        <a:graphic>
          <a:graphicData uri="http://schemas.openxmlformats.org/drawingml/2006/table">
            <a:tbl>
              <a:tblPr/>
              <a:tblGrid>
                <a:gridCol w="1079320"/>
                <a:gridCol w="927220"/>
                <a:gridCol w="927220"/>
                <a:gridCol w="667402"/>
                <a:gridCol w="667402"/>
                <a:gridCol w="411955"/>
                <a:gridCol w="1217225"/>
                <a:gridCol w="747851"/>
                <a:gridCol w="747851"/>
                <a:gridCol w="747851"/>
              </a:tblGrid>
              <a:tr h="393476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9817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Low GDP - Lactate Usage by Modality Type - December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060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Modality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786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79077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CAPD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57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95.94%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99.32%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0.23%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0.46%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33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APD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8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97.03%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2.65%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0.31%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96.58%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3.13%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0.28%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17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0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96.62%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2.42%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0.97%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98.10%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1.52%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0.38%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27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 - Not Reported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021013" y="4170363"/>
            <a:ext cx="5405437" cy="2274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99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620688"/>
            <a:ext cx="8604448" cy="5373216"/>
            <a:chOff x="107391910" y="108641106"/>
            <a:chExt cx="4728588" cy="301493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91910" y="108641106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7" b="-122"/>
            <a:stretch>
              <a:fillRect/>
            </a:stretch>
          </p:blipFill>
          <p:spPr bwMode="auto">
            <a:xfrm>
              <a:off x="108420827" y="108641582"/>
              <a:ext cx="3699671" cy="3014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14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620688"/>
            <a:ext cx="8748464" cy="5445224"/>
            <a:chOff x="107356988" y="111857120"/>
            <a:chExt cx="4779900" cy="309536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56988" y="111858000"/>
              <a:ext cx="1071485" cy="246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50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44" b="1216"/>
            <a:stretch>
              <a:fillRect/>
            </a:stretch>
          </p:blipFill>
          <p:spPr bwMode="auto">
            <a:xfrm>
              <a:off x="108423473" y="111857120"/>
              <a:ext cx="3713415" cy="309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101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84559"/>
              </p:ext>
            </p:extLst>
          </p:nvPr>
        </p:nvGraphicFramePr>
        <p:xfrm>
          <a:off x="395535" y="1124744"/>
          <a:ext cx="8351101" cy="3651509"/>
        </p:xfrm>
        <a:graphic>
          <a:graphicData uri="http://schemas.openxmlformats.org/drawingml/2006/table">
            <a:tbl>
              <a:tblPr/>
              <a:tblGrid>
                <a:gridCol w="1093580"/>
                <a:gridCol w="876159"/>
                <a:gridCol w="876159"/>
                <a:gridCol w="676217"/>
                <a:gridCol w="588989"/>
                <a:gridCol w="497409"/>
                <a:gridCol w="1150340"/>
                <a:gridCol w="847458"/>
                <a:gridCol w="872395"/>
                <a:gridCol w="872395"/>
              </a:tblGrid>
              <a:tr h="417669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756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Low GDP - </a:t>
                      </a:r>
                      <a:r>
                        <a:rPr lang="en-AU" sz="12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Bicarb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Usage by Modality Type - December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273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Modality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54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09173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CAPD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4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92.39%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5.58%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98.41%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1.14%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0.46%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48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APD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0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97.11%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0.31%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98.29%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1.42%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0.28%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55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0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95.31%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3.72%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0.97%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98.35%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1.27%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0.38%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43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 - Not Reported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84475" y="4214813"/>
            <a:ext cx="5470525" cy="22828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393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08304" cy="5733256"/>
            <a:chOff x="108577413" y="108756564"/>
            <a:chExt cx="3032958" cy="2818426"/>
          </a:xfrm>
        </p:grpSpPr>
        <p:pic>
          <p:nvPicPr>
            <p:cNvPr id="23555" name="Picture 3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75" b="-754"/>
            <a:stretch>
              <a:fillRect/>
            </a:stretch>
          </p:blipFill>
          <p:spPr bwMode="auto">
            <a:xfrm>
              <a:off x="108579711" y="109020878"/>
              <a:ext cx="3030660" cy="2554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8577413" y="108756564"/>
              <a:ext cx="891750" cy="27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49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48264" cy="5517232"/>
            <a:chOff x="108577251" y="111783507"/>
            <a:chExt cx="3030660" cy="2777007"/>
          </a:xfrm>
        </p:grpSpPr>
        <p:pic>
          <p:nvPicPr>
            <p:cNvPr id="24579" name="Picture 3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" b="-375"/>
            <a:stretch>
              <a:fillRect/>
            </a:stretch>
          </p:blipFill>
          <p:spPr bwMode="auto">
            <a:xfrm>
              <a:off x="108577251" y="112034977"/>
              <a:ext cx="3030660" cy="252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8582576" y="111783507"/>
              <a:ext cx="915300" cy="25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6.27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36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34185"/>
              </p:ext>
            </p:extLst>
          </p:nvPr>
        </p:nvGraphicFramePr>
        <p:xfrm>
          <a:off x="1259631" y="548681"/>
          <a:ext cx="6739593" cy="5703968"/>
        </p:xfrm>
        <a:graphic>
          <a:graphicData uri="http://schemas.openxmlformats.org/drawingml/2006/table">
            <a:tbl>
              <a:tblPr/>
              <a:tblGrid>
                <a:gridCol w="1495155"/>
                <a:gridCol w="915701"/>
                <a:gridCol w="1098836"/>
                <a:gridCol w="1082178"/>
                <a:gridCol w="1079523"/>
                <a:gridCol w="1068200"/>
              </a:tblGrid>
              <a:tr h="54476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20994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Patient 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2000-2011, Censored for Transplant 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460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Starting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88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131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92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[90,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[60, 66]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[39, 45]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2003-2005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[91, 94]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[66, 71]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[44, 50]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4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[98,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[93, 95]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[71, 75]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[50, 57]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1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[92, 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78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92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6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[96,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[88,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[57, 67]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[35, 44]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2003-2005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[96, 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[87,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[58, 68]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[36, 46]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[96,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[91, 96]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[72, 81]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[43, 56]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[98, 100]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[92,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51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557588" y="3654425"/>
            <a:ext cx="3643312" cy="331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42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093913" y="10718800"/>
            <a:ext cx="6183312" cy="204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2093913" y="10718800"/>
            <a:ext cx="6183312" cy="204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20768"/>
              </p:ext>
            </p:extLst>
          </p:nvPr>
        </p:nvGraphicFramePr>
        <p:xfrm>
          <a:off x="251521" y="1770706"/>
          <a:ext cx="8640959" cy="2522390"/>
        </p:xfrm>
        <a:graphic>
          <a:graphicData uri="http://schemas.openxmlformats.org/drawingml/2006/table">
            <a:tbl>
              <a:tblPr/>
              <a:tblGrid>
                <a:gridCol w="1671636"/>
                <a:gridCol w="480642"/>
                <a:gridCol w="480642"/>
                <a:gridCol w="479796"/>
                <a:gridCol w="439958"/>
                <a:gridCol w="514791"/>
                <a:gridCol w="514791"/>
                <a:gridCol w="475487"/>
                <a:gridCol w="475487"/>
                <a:gridCol w="488657"/>
                <a:gridCol w="488657"/>
                <a:gridCol w="496674"/>
                <a:gridCol w="572542"/>
                <a:gridCol w="572542"/>
                <a:gridCol w="488657"/>
              </a:tblGrid>
              <a:tr h="266550">
                <a:tc gridSpan="1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6434">
                <a:tc gridSpan="1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Continuous Period of Peritoneal Dialysis   1963 - 2011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300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Months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578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0-&lt;6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6-11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12-17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18-23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24-29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30-35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36-41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42-47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48-59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60-71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72-83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84-95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96-107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≥108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346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1st </a:t>
                      </a:r>
                      <a:r>
                        <a:rPr lang="en-US" sz="9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 (</a:t>
                      </a: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n=22,285)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6530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3956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Treatments (</a:t>
                      </a:r>
                      <a:r>
                        <a:rPr lang="en-US" sz="9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n=26,970</a:t>
                      </a: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8216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4890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6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1st Treatment (n=6,107)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Treatments (n=7,271)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6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2093913" y="10718800"/>
            <a:ext cx="6183312" cy="204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344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620688"/>
            <a:ext cx="7668344" cy="5589240"/>
            <a:chOff x="108437708" y="109623405"/>
            <a:chExt cx="3664033" cy="270573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40720" y="10962340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6.29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62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8" r="-655" b="-984"/>
            <a:stretch>
              <a:fillRect/>
            </a:stretch>
          </p:blipFill>
          <p:spPr bwMode="auto">
            <a:xfrm>
              <a:off x="108437708" y="109870465"/>
              <a:ext cx="3664033" cy="2458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079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08304" cy="5517232"/>
            <a:chOff x="108438424" y="112356550"/>
            <a:chExt cx="3659195" cy="268249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41827" y="112356550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4" b="211"/>
            <a:stretch>
              <a:fillRect/>
            </a:stretch>
          </p:blipFill>
          <p:spPr bwMode="auto">
            <a:xfrm>
              <a:off x="108438424" y="112601900"/>
              <a:ext cx="3659195" cy="243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022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08939"/>
              </p:ext>
            </p:extLst>
          </p:nvPr>
        </p:nvGraphicFramePr>
        <p:xfrm>
          <a:off x="611560" y="548680"/>
          <a:ext cx="7895411" cy="5045453"/>
        </p:xfrm>
        <a:graphic>
          <a:graphicData uri="http://schemas.openxmlformats.org/drawingml/2006/table">
            <a:tbl>
              <a:tblPr/>
              <a:tblGrid>
                <a:gridCol w="1722735"/>
                <a:gridCol w="894557"/>
                <a:gridCol w="1286216"/>
                <a:gridCol w="1333708"/>
                <a:gridCol w="1333708"/>
                <a:gridCol w="1324487"/>
              </a:tblGrid>
              <a:tr h="53039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48488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Diabetic / Non 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Commenced  2000 - 2011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575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55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174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76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7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[98,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[93, 95]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[71, 74]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[52, 56]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[89, 92]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[59, 64]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[33, 39]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98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6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[92, 95]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[67, 74]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[47, 55]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[98,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[89,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[59, 67]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[30, 39]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8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025900" y="3419475"/>
            <a:ext cx="4222750" cy="2886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476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20688"/>
            <a:ext cx="7524328" cy="5589240"/>
            <a:chOff x="108361869" y="109098034"/>
            <a:chExt cx="3455814" cy="252402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61869" y="10909803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6.32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70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" b="591"/>
            <a:stretch>
              <a:fillRect/>
            </a:stretch>
          </p:blipFill>
          <p:spPr bwMode="auto">
            <a:xfrm>
              <a:off x="108361999" y="109345551"/>
              <a:ext cx="3455684" cy="227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78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4096" y="692696"/>
            <a:ext cx="7452320" cy="5445224"/>
            <a:chOff x="108358712" y="111951655"/>
            <a:chExt cx="3474711" cy="255187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62631" y="11195165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6.33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b="192"/>
            <a:stretch>
              <a:fillRect/>
            </a:stretch>
          </p:blipFill>
          <p:spPr bwMode="auto">
            <a:xfrm>
              <a:off x="108358712" y="112195959"/>
              <a:ext cx="3474711" cy="2307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993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12331"/>
              </p:ext>
            </p:extLst>
          </p:nvPr>
        </p:nvGraphicFramePr>
        <p:xfrm>
          <a:off x="827584" y="620688"/>
          <a:ext cx="7499426" cy="5426695"/>
        </p:xfrm>
        <a:graphic>
          <a:graphicData uri="http://schemas.openxmlformats.org/drawingml/2006/table">
            <a:tbl>
              <a:tblPr/>
              <a:tblGrid>
                <a:gridCol w="1662162"/>
                <a:gridCol w="1027680"/>
                <a:gridCol w="1181384"/>
                <a:gridCol w="1181384"/>
                <a:gridCol w="1223408"/>
                <a:gridCol w="1223408"/>
              </a:tblGrid>
              <a:tr h="454890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30385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By Age Group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2000 - 2011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558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431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0370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17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</a:t>
                      </a: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[99, 100]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[97,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[86,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[74, 85]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[98, 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[79, 83]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[63, 69]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7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[90,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[63, 68]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[39, 45]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[85, 89]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[47, 54]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[24, 30]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2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[96, 100]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[95,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[81, 94]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[66, 85]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[98, 100]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[93,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[70, 78]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[48, 59]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9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[89,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[60, 68]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[32, 41]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[91,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[79, 89]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[42, 56]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[18, 30]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1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386263" y="3184525"/>
            <a:ext cx="4043362" cy="331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60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620688"/>
            <a:ext cx="8208912" cy="5805264"/>
            <a:chOff x="108338308" y="109216369"/>
            <a:chExt cx="3846903" cy="277269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38436" y="109216369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77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" b="755"/>
            <a:stretch>
              <a:fillRect/>
            </a:stretch>
          </p:blipFill>
          <p:spPr bwMode="auto">
            <a:xfrm>
              <a:off x="108338308" y="109463200"/>
              <a:ext cx="3846903" cy="2525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554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764704"/>
            <a:ext cx="8316416" cy="5157192"/>
            <a:chOff x="108331403" y="112106502"/>
            <a:chExt cx="3887825" cy="27918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38012" y="112106502"/>
              <a:ext cx="1080459" cy="23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6.36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" b="705"/>
            <a:stretch>
              <a:fillRect/>
            </a:stretch>
          </p:blipFill>
          <p:spPr bwMode="auto">
            <a:xfrm>
              <a:off x="108331403" y="112343008"/>
              <a:ext cx="3887825" cy="2555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643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648072"/>
            <a:ext cx="8208912" cy="5949280"/>
            <a:chOff x="108181822" y="107659825"/>
            <a:chExt cx="3821883" cy="276679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181822" y="10765982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6.37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82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" b="696"/>
            <a:stretch>
              <a:fillRect/>
            </a:stretch>
          </p:blipFill>
          <p:spPr bwMode="auto">
            <a:xfrm>
              <a:off x="108182874" y="107914925"/>
              <a:ext cx="3820831" cy="2511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99792" y="6467301"/>
            <a:ext cx="36671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*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PRD = primary renal disease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69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4056" y="764704"/>
            <a:ext cx="8172400" cy="5085184"/>
            <a:chOff x="108178541" y="110716396"/>
            <a:chExt cx="3835375" cy="27649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180707" y="110716396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84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9" r="-415" b="1160"/>
            <a:stretch>
              <a:fillRect/>
            </a:stretch>
          </p:blipFill>
          <p:spPr bwMode="auto">
            <a:xfrm>
              <a:off x="108178541" y="110962249"/>
              <a:ext cx="3835375" cy="2519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77083" y="6179269"/>
            <a:ext cx="36671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*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PRD = primary renal disease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02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33741"/>
              </p:ext>
            </p:extLst>
          </p:nvPr>
        </p:nvGraphicFramePr>
        <p:xfrm>
          <a:off x="1872761" y="299616"/>
          <a:ext cx="5363535" cy="5951943"/>
        </p:xfrm>
        <a:graphic>
          <a:graphicData uri="http://schemas.openxmlformats.org/drawingml/2006/table">
            <a:tbl>
              <a:tblPr/>
              <a:tblGrid>
                <a:gridCol w="2605054"/>
                <a:gridCol w="539737"/>
                <a:gridCol w="541397"/>
                <a:gridCol w="541397"/>
                <a:gridCol w="567975"/>
                <a:gridCol w="567975"/>
              </a:tblGrid>
              <a:tr h="453574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600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Peritoneal Dialysis Patients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2007 - 2011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498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State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80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0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PD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2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4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(HD)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Haemodialysis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(PD) at 31 December</a:t>
                      </a:r>
                      <a:endParaRPr lang="da-DK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(PD) at Home at 31 December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PD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(HD)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0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Haemodialysis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(PD) at 31 December</a:t>
                      </a:r>
                      <a:endParaRPr lang="da-DK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</a:t>
                      </a:r>
                      <a:r>
                        <a:rPr lang="en-US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Dialysing</a:t>
                      </a: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(PD) at Home at 31 December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0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28" marR="30728" marT="15364" marB="1536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27500" y="2822575"/>
            <a:ext cx="4637088" cy="5297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105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5343525" y="3857625"/>
            <a:ext cx="4222750" cy="2844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36755"/>
              </p:ext>
            </p:extLst>
          </p:nvPr>
        </p:nvGraphicFramePr>
        <p:xfrm>
          <a:off x="611560" y="404664"/>
          <a:ext cx="7560840" cy="5224879"/>
        </p:xfrm>
        <a:graphic>
          <a:graphicData uri="http://schemas.openxmlformats.org/drawingml/2006/table">
            <a:tbl>
              <a:tblPr/>
              <a:tblGrid>
                <a:gridCol w="1649733"/>
                <a:gridCol w="856650"/>
                <a:gridCol w="1231713"/>
                <a:gridCol w="1277192"/>
                <a:gridCol w="1277192"/>
                <a:gridCol w="1268360"/>
              </a:tblGrid>
              <a:tr h="515612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6.39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8458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Technique Survival  -  Diabetic / Non 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Commenced 2000- 2011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904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879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492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[94, 96]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[83, 86]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[53, 57]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[34, 39]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[93, 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[83, 87]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[51, 57]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[32, 40]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16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6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[62, 70]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[41, 51]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[90, 94]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[63, 71]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[36, 49]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6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5343525" y="3857625"/>
            <a:ext cx="4222750" cy="2844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473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1152128"/>
            <a:ext cx="8352928" cy="4365104"/>
            <a:chOff x="107111657" y="109442959"/>
            <a:chExt cx="5266798" cy="274951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11657" y="109442959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89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" r="374" b="2069"/>
            <a:stretch>
              <a:fillRect/>
            </a:stretch>
          </p:blipFill>
          <p:spPr bwMode="auto">
            <a:xfrm>
              <a:off x="108144690" y="109444888"/>
              <a:ext cx="4233765" cy="2747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054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1124744"/>
            <a:ext cx="8100393" cy="4005064"/>
            <a:chOff x="107112106" y="112315410"/>
            <a:chExt cx="5303291" cy="278782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12106" y="112318571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91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9" r="369" b="2806"/>
            <a:stretch>
              <a:fillRect/>
            </a:stretch>
          </p:blipFill>
          <p:spPr bwMode="auto">
            <a:xfrm>
              <a:off x="108139786" y="112315410"/>
              <a:ext cx="4275611" cy="2787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168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00277"/>
              </p:ext>
            </p:extLst>
          </p:nvPr>
        </p:nvGraphicFramePr>
        <p:xfrm>
          <a:off x="1475656" y="661681"/>
          <a:ext cx="6125979" cy="5071575"/>
        </p:xfrm>
        <a:graphic>
          <a:graphicData uri="http://schemas.openxmlformats.org/drawingml/2006/table">
            <a:tbl>
              <a:tblPr/>
              <a:tblGrid>
                <a:gridCol w="1357753"/>
                <a:gridCol w="839470"/>
                <a:gridCol w="965025"/>
                <a:gridCol w="965025"/>
                <a:gridCol w="999353"/>
                <a:gridCol w="999353"/>
              </a:tblGrid>
              <a:tr h="425122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6.42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1852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 at 90 Days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Technique Survival  -  By Age Group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2000 - 2011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885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982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037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1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</a:t>
                      </a: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[92, 96]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[79, 85]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[43, 53]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[22, 35]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[91, 94]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[78, 82]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[38, 44]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[20, 25]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[92, 94]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[78, 81]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[36, 41]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[14, 19]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[90, 93]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[71, 77]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[28, 34]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[8, 12]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98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[91, 97]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[81, 91]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[41, 60]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[18, 39]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[85, 90]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[43, 53]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[19, 29]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4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[94, 97]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[79, 85]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[42, 50]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[13, 20]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[87, 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[73, 84]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[29, 43]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[6, 15]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4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200525" y="3063875"/>
            <a:ext cx="4043363" cy="3344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068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04" y="1340768"/>
            <a:ext cx="8820472" cy="3933056"/>
            <a:chOff x="107005934" y="109342688"/>
            <a:chExt cx="5167734" cy="273832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005934" y="109342752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55" r="-580" b="1073"/>
            <a:stretch>
              <a:fillRect/>
            </a:stretch>
          </p:blipFill>
          <p:spPr bwMode="auto">
            <a:xfrm>
              <a:off x="108037483" y="109342688"/>
              <a:ext cx="4136185" cy="27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289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04" y="1340768"/>
            <a:ext cx="8532440" cy="3501008"/>
            <a:chOff x="106847474" y="112281527"/>
            <a:chExt cx="5313138" cy="271320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47474" y="112281527"/>
              <a:ext cx="11906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" b="1497"/>
            <a:stretch>
              <a:fillRect/>
            </a:stretch>
          </p:blipFill>
          <p:spPr bwMode="auto">
            <a:xfrm>
              <a:off x="108035418" y="112287227"/>
              <a:ext cx="4125194" cy="270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827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4197"/>
              </p:ext>
            </p:extLst>
          </p:nvPr>
        </p:nvGraphicFramePr>
        <p:xfrm>
          <a:off x="1691680" y="188640"/>
          <a:ext cx="5709525" cy="6304005"/>
        </p:xfrm>
        <a:graphic>
          <a:graphicData uri="http://schemas.openxmlformats.org/drawingml/2006/table">
            <a:tbl>
              <a:tblPr/>
              <a:tblGrid>
                <a:gridCol w="2081985"/>
                <a:gridCol w="167514"/>
                <a:gridCol w="1387897"/>
                <a:gridCol w="259013"/>
                <a:gridCol w="1813116"/>
              </a:tblGrid>
              <a:tr h="337665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6.45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5001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Causes of Technique Failure  1-Jan-2010 to 31-Dec-2011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Excluding Death, Transplantation, Recovery of Renal Function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52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Causes of Technique Failure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Recurrent/persistent peritonitis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3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Acute peritonitis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Tunnel/exit site infection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Infective Causes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 (21%)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 (22%)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Inadequate solute clearance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Inadequate fluid ultrafiltration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Excessive fluid ultrafiltration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Dialysis Failure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 (17%)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(23%)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Dialysate leak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Hydrothorax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Scrotal oedema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Catheter block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Catheter fell out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Hernia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Abdominal pain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Abdominal surgery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surgery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Haemoperitoneum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Sclerosing peritonitis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Multiple adhesions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Technical Failure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 (18%)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(19%)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Unable to manage self care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6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preference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outside Australia/NZ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Social Reasons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853 (44%)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 (36%)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142" marR="32142" marT="16071" marB="1607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FF"/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283075" y="5357813"/>
            <a:ext cx="4378325" cy="5068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2742034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583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77824"/>
              </p:ext>
            </p:extLst>
          </p:nvPr>
        </p:nvGraphicFramePr>
        <p:xfrm>
          <a:off x="640183" y="620688"/>
          <a:ext cx="7820249" cy="5574186"/>
        </p:xfrm>
        <a:graphic>
          <a:graphicData uri="http://schemas.openxmlformats.org/drawingml/2006/table">
            <a:tbl>
              <a:tblPr/>
              <a:tblGrid>
                <a:gridCol w="1280839"/>
                <a:gridCol w="922342"/>
                <a:gridCol w="952462"/>
                <a:gridCol w="952462"/>
                <a:gridCol w="976878"/>
                <a:gridCol w="976878"/>
                <a:gridCol w="879194"/>
                <a:gridCol w="879194"/>
              </a:tblGrid>
              <a:tr h="475832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6.46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87528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First PD Treatment to First Episode of Peritonitis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 to Age at Entry   01-Jan-2007 to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676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5286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35-54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42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5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(n=102)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(n=352)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(n=1179)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(n=959)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(n=1015)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(n=750)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(n=4357)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[71,87]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[83,90]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[84,88]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[86,90]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[86,90]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[84,89]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[86,88]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[59,78]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[76,84]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[77,82]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[77,82]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[79,84]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[76,82]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[78,81]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6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[48,69]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[67,78]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[70,75]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[68,74]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[72,78]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[68,75]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[71,74]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[42,65]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[63,75]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[63,70]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[62,69]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[66,72]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[60,68]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[65,68]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[16,47]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[45,59]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[43,51]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[41,50]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[45,53]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[41,51]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[45,49]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[1,37]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[32,50]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[27,36]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[30,40]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[27,37]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[33,43]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[32,36]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1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5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(n=26)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(n=95)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(n=353)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(n=375)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(n=346)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(n=117)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(n=1312)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[54,88]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[78,93]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[86,92]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[79,87]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[82,89]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[77,91]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[84,88]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[29,68]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[68,87]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[74,83]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[69,78]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[72,81]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[70,86]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[74,79]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[23,63]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[55,76]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[64,74]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[62,72]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[63,73]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[59,77]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[65,70]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[14,57]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[51,73]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[57,68]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[54,65]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[55,67]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[51,71]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[58,64]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1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[14,57]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[26,54]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[38,51]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[36,49]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[37,50]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[31,55]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[40,46]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6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[7,35]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[23,39]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[30,44]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[24,39]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[13,42]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[27,35]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1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Survival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11438" y="5002213"/>
            <a:ext cx="5659437" cy="4048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997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236296" cy="5517232"/>
            <a:chOff x="106796880" y="112314285"/>
            <a:chExt cx="3194280" cy="237886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03714" y="11231428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96880" y="112563633"/>
              <a:ext cx="3194280" cy="212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600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764704"/>
            <a:ext cx="7668344" cy="5373216"/>
            <a:chOff x="110189115" y="112314286"/>
            <a:chExt cx="3199905" cy="237886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89115" y="112314286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4740" y="112563633"/>
              <a:ext cx="3194280" cy="212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07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620688"/>
            <a:ext cx="7668344" cy="5661248"/>
            <a:chOff x="107023285" y="112459689"/>
            <a:chExt cx="3235725" cy="234141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024359" y="112459689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21"/>
            <a:stretch>
              <a:fillRect/>
            </a:stretch>
          </p:blipFill>
          <p:spPr bwMode="auto">
            <a:xfrm>
              <a:off x="107023285" y="112701105"/>
              <a:ext cx="3235725" cy="21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076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28192" y="116632"/>
            <a:ext cx="5652120" cy="6597352"/>
            <a:chOff x="108633284" y="105607190"/>
            <a:chExt cx="3391176" cy="4649771"/>
          </a:xfrm>
        </p:grpSpPr>
        <p:pic>
          <p:nvPicPr>
            <p:cNvPr id="7171" name="Picture 3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r="-2666" b="920"/>
            <a:stretch>
              <a:fillRect/>
            </a:stretch>
          </p:blipFill>
          <p:spPr bwMode="auto">
            <a:xfrm>
              <a:off x="108633287" y="108094287"/>
              <a:ext cx="3367991" cy="2162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8638085" y="105607190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6.49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3" name="Picture 5" descr="fig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" r="-3644" b="624"/>
            <a:stretch>
              <a:fillRect/>
            </a:stretch>
          </p:blipFill>
          <p:spPr bwMode="auto">
            <a:xfrm>
              <a:off x="108633284" y="105849791"/>
              <a:ext cx="3391176" cy="2154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981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188640"/>
            <a:ext cx="4788024" cy="6525344"/>
            <a:chOff x="108619501" y="110315618"/>
            <a:chExt cx="3397032" cy="468427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619501" y="110315618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5" r="-2644" b="1305"/>
            <a:stretch>
              <a:fillRect/>
            </a:stretch>
          </p:blipFill>
          <p:spPr bwMode="auto">
            <a:xfrm>
              <a:off x="108622645" y="112853130"/>
              <a:ext cx="3393888" cy="214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8197" name="Picture 5" descr="fig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" r="-2405" b="1500"/>
            <a:stretch>
              <a:fillRect/>
            </a:stretch>
          </p:blipFill>
          <p:spPr bwMode="auto">
            <a:xfrm>
              <a:off x="108622653" y="110569106"/>
              <a:ext cx="3385921" cy="2162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29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58239"/>
              </p:ext>
            </p:extLst>
          </p:nvPr>
        </p:nvGraphicFramePr>
        <p:xfrm>
          <a:off x="611558" y="575789"/>
          <a:ext cx="7925030" cy="5445499"/>
        </p:xfrm>
        <a:graphic>
          <a:graphicData uri="http://schemas.openxmlformats.org/drawingml/2006/table">
            <a:tbl>
              <a:tblPr/>
              <a:tblGrid>
                <a:gridCol w="1272299"/>
                <a:gridCol w="885086"/>
                <a:gridCol w="936878"/>
                <a:gridCol w="936878"/>
                <a:gridCol w="953763"/>
                <a:gridCol w="978202"/>
                <a:gridCol w="978202"/>
                <a:gridCol w="983722"/>
              </a:tblGrid>
              <a:tr h="484576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6.51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24650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First Home APD Treatment to First Episode of Peritonitis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 to Age at Entry   01-Jan-2007 to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392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9712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35-54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42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8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(n=88)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(n=267)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(n=761)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(n=575)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(n=596)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(n=415)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(n=2702)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[74, 91]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[85,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[85, 90]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[88,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[87, 92]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[87,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[88, 90]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[63, 82]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[79, 88]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[77, 83]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[79, 86]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[78, 85]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[79, 87]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[80, 83]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9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[51, 74]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[70, 82]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[70, 77]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[72, 80]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[71, 79]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[69, 78]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[73, 76]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2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[46, 70]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[65, 78]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[63, 71]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[64, 73]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[66, 75]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[63, 74]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[67, 71]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9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[17, 51]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[44, 62]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[45, 55]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[46, 56]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[46, 57]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[42, 55]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[48, 53]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9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[1, 40]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[30, 51]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[26, 38]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[32, 46]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[29, 42]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[38, 52]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[33, 40]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2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(n=24)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(n=67)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(n=175)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(n=144)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(n=109)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(n=43)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(n=562)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9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[60,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[70, 90]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[81, 91]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[85, 95]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[77, 91]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[75, 96]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[84, 90]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9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[32, 72]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[66, 87]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[72, 84]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[74, 88]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[59, 78]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[61, 89]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[73, 80]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9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[26, 68]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[45, 71]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[62, 77]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[64, 81]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[50, 70]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[44, 76]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[62, 70]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9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[16, 61]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[43, 69]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[52, 69]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[52, 70]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[41, 63]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[38, 71]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[53, 62]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9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[16, 61]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[15, 45]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[36, 56]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[39, 60]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[23, 48]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[35, 46]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[6, 36]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[20, 45]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[23, 49]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[8, 38]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[20, 34]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48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Survival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409825" y="2968625"/>
            <a:ext cx="5837238" cy="37893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552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0240" y="188640"/>
            <a:ext cx="4788024" cy="6453336"/>
            <a:chOff x="108425137" y="109977192"/>
            <a:chExt cx="3337598" cy="4837458"/>
          </a:xfrm>
        </p:grpSpPr>
        <p:pic>
          <p:nvPicPr>
            <p:cNvPr id="10243" name="Picture 3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9135" y="110220525"/>
              <a:ext cx="3333600" cy="222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244" name="Picture 4" descr="fig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9135" y="112592250"/>
              <a:ext cx="3333600" cy="222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08425137" y="109977192"/>
              <a:ext cx="9144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751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9411"/>
              </p:ext>
            </p:extLst>
          </p:nvPr>
        </p:nvGraphicFramePr>
        <p:xfrm>
          <a:off x="1619672" y="675135"/>
          <a:ext cx="5965920" cy="4770089"/>
        </p:xfrm>
        <a:graphic>
          <a:graphicData uri="http://schemas.openxmlformats.org/drawingml/2006/table">
            <a:tbl>
              <a:tblPr/>
              <a:tblGrid>
                <a:gridCol w="1491480"/>
                <a:gridCol w="1491480"/>
                <a:gridCol w="1491480"/>
                <a:gridCol w="1491480"/>
              </a:tblGrid>
              <a:tr h="574556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6.53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0493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Peritonitis Episodes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82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Freq.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Percent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14.99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1,072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37.67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1,254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50.67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14.19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64.86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13.94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1,138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9,647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973638" y="6038850"/>
            <a:ext cx="3444875" cy="2565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131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620688"/>
            <a:ext cx="6732240" cy="5733256"/>
            <a:chOff x="106976326" y="111225919"/>
            <a:chExt cx="3417353" cy="274606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76326" y="111225919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2" name="Picture 4" descr="fig6_6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7" t="-697" r="99"/>
            <a:stretch>
              <a:fillRect/>
            </a:stretch>
          </p:blipFill>
          <p:spPr bwMode="auto">
            <a:xfrm>
              <a:off x="106981503" y="111480771"/>
              <a:ext cx="3412176" cy="2491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555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20688"/>
            <a:ext cx="6948264" cy="5733256"/>
            <a:chOff x="110499415" y="111752258"/>
            <a:chExt cx="3038611" cy="221578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503311" y="111752258"/>
              <a:ext cx="870450" cy="230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16" name="Picture 4" descr="fig6_66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" b="934"/>
            <a:stretch>
              <a:fillRect/>
            </a:stretch>
          </p:blipFill>
          <p:spPr bwMode="auto">
            <a:xfrm>
              <a:off x="110499415" y="111980199"/>
              <a:ext cx="3038611" cy="198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921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157192"/>
            <a:chOff x="108096204" y="106999022"/>
            <a:chExt cx="4064989" cy="300320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096204" y="106999022"/>
              <a:ext cx="1270759" cy="284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peritonitis_fig6_67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43" r="-426" b="-543"/>
            <a:stretch>
              <a:fillRect/>
            </a:stretch>
          </p:blipFill>
          <p:spPr bwMode="auto">
            <a:xfrm>
              <a:off x="108099482" y="107276618"/>
              <a:ext cx="4061711" cy="2725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208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92696"/>
            <a:ext cx="6948264" cy="5445224"/>
            <a:chOff x="108289643" y="111054076"/>
            <a:chExt cx="3610080" cy="266802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290332" y="111054076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peritonitis_fig6_68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9643" y="111315376"/>
              <a:ext cx="3610080" cy="240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959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229200"/>
            <a:chOff x="108400342" y="107112331"/>
            <a:chExt cx="3749400" cy="275305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04740" y="107112331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peritonitis_fig6_69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00342" y="107365787"/>
              <a:ext cx="3749400" cy="249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30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80312" cy="5373216"/>
            <a:chOff x="110363479" y="112453314"/>
            <a:chExt cx="3197625" cy="234779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65215" y="112453314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11"/>
            <a:stretch>
              <a:fillRect/>
            </a:stretch>
          </p:blipFill>
          <p:spPr bwMode="auto">
            <a:xfrm>
              <a:off x="110363479" y="112701106"/>
              <a:ext cx="3197625" cy="21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6504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4096" y="620688"/>
            <a:ext cx="7524328" cy="5589240"/>
            <a:chOff x="108378485" y="111051289"/>
            <a:chExt cx="3791313" cy="283276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78485" y="111051289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6.59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peritonitis_6_70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90" r="-229" b="-2760"/>
            <a:stretch>
              <a:fillRect/>
            </a:stretch>
          </p:blipFill>
          <p:spPr bwMode="auto">
            <a:xfrm>
              <a:off x="108385893" y="111315445"/>
              <a:ext cx="3783905" cy="256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051467" y="87015"/>
            <a:ext cx="7336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Among episodes of peritonitis treated during 2011, the proportion of those who received </a:t>
            </a:r>
            <a:r>
              <a:rPr lang="en-AU" sz="1200" dirty="0" err="1"/>
              <a:t>vancomycin</a:t>
            </a:r>
            <a:r>
              <a:rPr lang="en-AU" sz="1200" dirty="0"/>
              <a:t> in</a:t>
            </a:r>
          </a:p>
          <a:p>
            <a:r>
              <a:rPr lang="en-AU" sz="1200" dirty="0"/>
              <a:t>the initial or second antibiotic </a:t>
            </a:r>
            <a:r>
              <a:rPr lang="en-AU" sz="1200" dirty="0" smtClean="0"/>
              <a:t>regimen.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6626260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620688"/>
            <a:ext cx="8064896" cy="5832648"/>
            <a:chOff x="108031762" y="106998668"/>
            <a:chExt cx="4121851" cy="296863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036928" y="106998668"/>
              <a:ext cx="1080000" cy="25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ig6_71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6" r="-1498" b="-963"/>
            <a:stretch>
              <a:fillRect/>
            </a:stretch>
          </p:blipFill>
          <p:spPr bwMode="auto">
            <a:xfrm>
              <a:off x="108031762" y="107256785"/>
              <a:ext cx="4121851" cy="2710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813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517232"/>
            <a:chOff x="107959466" y="111689112"/>
            <a:chExt cx="4221030" cy="310277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959466" y="111689112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peritonitis_fig6_72_color_12_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3" r="407" b="-612"/>
            <a:stretch>
              <a:fillRect/>
            </a:stretch>
          </p:blipFill>
          <p:spPr bwMode="auto">
            <a:xfrm>
              <a:off x="107964779" y="111958382"/>
              <a:ext cx="4215717" cy="2833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75757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236296" cy="5517232"/>
            <a:chOff x="108275421" y="106936265"/>
            <a:chExt cx="3928865" cy="311526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282382" y="106936265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peritonitis_7_74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31" r="-1787" b="-516"/>
            <a:stretch>
              <a:fillRect/>
            </a:stretch>
          </p:blipFill>
          <p:spPr bwMode="auto">
            <a:xfrm>
              <a:off x="108275421" y="107198090"/>
              <a:ext cx="3928865" cy="285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3019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92280" cy="5517232"/>
            <a:chOff x="108340887" y="110324746"/>
            <a:chExt cx="3881039" cy="320530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47665" y="110324746"/>
              <a:ext cx="1080000" cy="26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 descr="peritonitis_7_75_12_11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61" r="-446" b="-2568"/>
            <a:stretch>
              <a:fillRect/>
            </a:stretch>
          </p:blipFill>
          <p:spPr bwMode="auto">
            <a:xfrm>
              <a:off x="108340887" y="110584258"/>
              <a:ext cx="3881039" cy="2945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378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648072"/>
            <a:ext cx="7092280" cy="5589240"/>
            <a:chOff x="108441378" y="107903787"/>
            <a:chExt cx="3284163" cy="298166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43410" y="10790378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41378" y="108148651"/>
              <a:ext cx="3284163" cy="2736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1693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016" y="980728"/>
            <a:ext cx="8892480" cy="4221088"/>
            <a:chOff x="107063009" y="111102168"/>
            <a:chExt cx="6050431" cy="269857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063009" y="11110216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5500" y="111352517"/>
              <a:ext cx="2926440" cy="24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245" name="Picture 5" descr="fig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87000" y="111362042"/>
              <a:ext cx="2926440" cy="24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493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20688"/>
            <a:ext cx="7092280" cy="5085184"/>
            <a:chOff x="107106358" y="108555967"/>
            <a:chExt cx="3070477" cy="23007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06358" y="10855596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11075" y="108812842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39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301208"/>
            <a:chOff x="110358686" y="108552614"/>
            <a:chExt cx="3065760" cy="22965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64061" y="10855261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58686" y="108805289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991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517232"/>
            <a:chOff x="107111075" y="111146961"/>
            <a:chExt cx="3065760" cy="229605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15883" y="11114696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1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11075" y="111399172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51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" r="-4456"/>
          <a:stretch>
            <a:fillRect/>
          </a:stretch>
        </p:blipFill>
        <p:spPr bwMode="auto">
          <a:xfrm>
            <a:off x="827584" y="620688"/>
            <a:ext cx="7452320" cy="483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55160" y="620688"/>
            <a:ext cx="2404717" cy="56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6.6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01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48264" cy="5373216"/>
            <a:chOff x="110355646" y="111146970"/>
            <a:chExt cx="3068801" cy="229604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55646" y="11114697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6.69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58687" y="111399172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1919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620688"/>
            <a:ext cx="7092280" cy="5661248"/>
            <a:chOff x="108556336" y="108345907"/>
            <a:chExt cx="3065799" cy="280345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560631" y="10834590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6336" y="108594527"/>
              <a:ext cx="3065799" cy="255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648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48264" cy="5445224"/>
            <a:chOff x="108548926" y="111517006"/>
            <a:chExt cx="3065799" cy="280635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555376" y="11151700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8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8926" y="111768525"/>
              <a:ext cx="3065799" cy="255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4251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517232"/>
            <a:chOff x="106995891" y="108247645"/>
            <a:chExt cx="3253105" cy="242045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95891" y="10824764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8095" y="108500831"/>
              <a:ext cx="3250901" cy="2167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965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20688"/>
            <a:ext cx="7524328" cy="5589240"/>
            <a:chOff x="110278105" y="108250658"/>
            <a:chExt cx="3284842" cy="243362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278105" y="10825065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83430" y="108497934"/>
              <a:ext cx="3279517" cy="218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4483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164288" cy="5445224"/>
            <a:chOff x="107009127" y="110939098"/>
            <a:chExt cx="3245613" cy="242079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009127" y="11093909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46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0851" y="111197298"/>
              <a:ext cx="3243889" cy="216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8450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48072"/>
            <a:ext cx="7092280" cy="5661248"/>
            <a:chOff x="110313121" y="110937857"/>
            <a:chExt cx="3237952" cy="241015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15766" y="11093785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3121" y="111189381"/>
              <a:ext cx="3237952" cy="2158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2385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660232" cy="5517232"/>
            <a:chOff x="108580900" y="106971411"/>
            <a:chExt cx="3012480" cy="276884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586848" y="10697141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50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0900" y="107229854"/>
              <a:ext cx="3012480" cy="251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6396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92696"/>
            <a:ext cx="7020272" cy="4941168"/>
            <a:chOff x="106914760" y="112054337"/>
            <a:chExt cx="3065760" cy="229444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20834" y="11205433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3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14760" y="112304939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022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164288" cy="5301208"/>
            <a:chOff x="110206154" y="112054342"/>
            <a:chExt cx="3066148" cy="229444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206154" y="11205434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55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06542" y="112304944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16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013176"/>
            <a:chOff x="110197686" y="105949125"/>
            <a:chExt cx="2910750" cy="219152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98983" y="105949125"/>
              <a:ext cx="1028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7686" y="106200150"/>
              <a:ext cx="2910750" cy="194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0455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620688"/>
            <a:ext cx="6732240" cy="5517232"/>
            <a:chOff x="108734219" y="107210418"/>
            <a:chExt cx="3056878" cy="278903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734219" y="10721041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6.79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58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36497" y="107453955"/>
              <a:ext cx="3054600" cy="254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6454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620688"/>
            <a:ext cx="7596336" cy="5229200"/>
            <a:chOff x="107108876" y="112129254"/>
            <a:chExt cx="3065799" cy="229446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09336" y="11212925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04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8876" y="112379856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6130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445224"/>
            <a:chOff x="110381090" y="112129255"/>
            <a:chExt cx="3065799" cy="229446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87795" y="11212925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6.81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628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81090" y="112379857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2082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517232"/>
            <a:chOff x="108602175" y="107286177"/>
            <a:chExt cx="2982960" cy="274296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608823" y="10728617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6.82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2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02175" y="107543340"/>
              <a:ext cx="2982960" cy="24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647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92280" cy="5733256"/>
            <a:chOff x="106939755" y="111743654"/>
            <a:chExt cx="3054960" cy="229494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40277" y="11174365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6.83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676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9755" y="112001954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5284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648072"/>
            <a:ext cx="7740352" cy="5589240"/>
            <a:chOff x="110190427" y="111740840"/>
            <a:chExt cx="3068168" cy="229458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90427" y="11174084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6.84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700" name="Picture 4" descr="fi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835" y="111991582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46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19214"/>
              </p:ext>
            </p:extLst>
          </p:nvPr>
        </p:nvGraphicFramePr>
        <p:xfrm>
          <a:off x="2123728" y="116632"/>
          <a:ext cx="4949465" cy="6394050"/>
        </p:xfrm>
        <a:graphic>
          <a:graphicData uri="http://schemas.openxmlformats.org/drawingml/2006/table">
            <a:tbl>
              <a:tblPr/>
              <a:tblGrid>
                <a:gridCol w="1446737"/>
                <a:gridCol w="693636"/>
                <a:gridCol w="674099"/>
                <a:gridCol w="676336"/>
                <a:gridCol w="691399"/>
                <a:gridCol w="767258"/>
              </a:tblGrid>
              <a:tr h="33085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6.8                                          Australia  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041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Peritoneal Dialysis by Age Groups   2007 - 2011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25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593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0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7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(10%)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(10%)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(11%)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(10%)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 (14%)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(18%)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(23%)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 (24%)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(22%)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(17%)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 (17%)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(16%)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(14%)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 (15%)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897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997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751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820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 (9%)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 (16%)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 (17%)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 (15%)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 (14%)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 (15%)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507 (23%)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458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 (22%)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 (26%)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579 (26%)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557 (27%)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515 (25%)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 (19%)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 (19%)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 (18%)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 (18%)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 (19%)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2137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2242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2200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2082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2069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 (26%)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 (26%)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 (28%)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(26%)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(27%)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Nephropathy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 (15%)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(12%)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(17%)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(13%)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(14%)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(7%)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(32%)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 (33%)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 (30%)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 (33%)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 (33%)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(11%)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(11%)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(11%)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(6%)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2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897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997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751 (100%)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820 (100%)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*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peritoneal dialysis treatment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944" marR="25944" marT="12972" marB="12972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651250" y="5281613"/>
            <a:ext cx="5341938" cy="6278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66" y="6453336"/>
            <a:ext cx="2742034" cy="365125"/>
          </a:xfrm>
        </p:spPr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90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5063</Words>
  <Application>Microsoft Office PowerPoint</Application>
  <PresentationFormat>On-screen Show (4:3)</PresentationFormat>
  <Paragraphs>2094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6</dc:title>
  <dc:creator>Alan Hurst;ANZDATA registry</dc:creator>
  <cp:keywords>ANZDATA Chapter 6 Peritoneal Dialysis</cp:keywords>
  <cp:lastModifiedBy>Alan Hurst</cp:lastModifiedBy>
  <cp:revision>106</cp:revision>
  <dcterms:created xsi:type="dcterms:W3CDTF">2013-05-30T01:53:11Z</dcterms:created>
  <dcterms:modified xsi:type="dcterms:W3CDTF">2013-08-05T02:18:39Z</dcterms:modified>
</cp:coreProperties>
</file>