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E4AF-6B9A-440F-B304-B1F87A0D544F}" type="datetimeFigureOut">
              <a:rPr lang="en-AU" smtClean="0"/>
              <a:t>5/08/2013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4725-7E18-4305-8650-B5C3B891F7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78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82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16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28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97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55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23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25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71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2895600" cy="365125"/>
          </a:xfrm>
        </p:spPr>
        <p:txBody>
          <a:bodyPr/>
          <a:lstStyle>
            <a:lvl1pPr>
              <a:defRPr sz="900" baseline="0"/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71468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99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2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9679-83FC-4BC0-B5AD-873265305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7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14560" y="116632"/>
            <a:ext cx="4119034" cy="6480720"/>
            <a:chOff x="116172337" y="106696230"/>
            <a:chExt cx="6930333" cy="97908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7340996" y="107973831"/>
              <a:ext cx="5761674" cy="7154079"/>
              <a:chOff x="117245460" y="107973831"/>
              <a:chExt cx="5761674" cy="7154079"/>
            </a:xfrm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118948881" y="109328016"/>
                <a:ext cx="2494971" cy="579989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Stephen McDonald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Philip Clayton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Blair Grace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Jeremy Chapman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Jenni</a:t>
                </a: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 Wright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Data From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ANZDATA and the Australian National Organ Matching Scheme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19679757" y="107973831"/>
                <a:ext cx="3327377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117245460" y="108699458"/>
                <a:ext cx="3406840" cy="161162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0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TRANSPLANT WAITING LIST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118944148" y="114637685"/>
                <a:ext cx="2501353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2" name="Picture 8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72337" y="106696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73724" y="115732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93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84854"/>
              </p:ext>
            </p:extLst>
          </p:nvPr>
        </p:nvGraphicFramePr>
        <p:xfrm>
          <a:off x="899592" y="1286346"/>
          <a:ext cx="7277863" cy="3222774"/>
        </p:xfrm>
        <a:graphic>
          <a:graphicData uri="http://schemas.openxmlformats.org/drawingml/2006/table">
            <a:tbl>
              <a:tblPr/>
              <a:tblGrid>
                <a:gridCol w="688604"/>
                <a:gridCol w="736605"/>
                <a:gridCol w="703708"/>
                <a:gridCol w="612895"/>
                <a:gridCol w="679987"/>
                <a:gridCol w="738351"/>
                <a:gridCol w="679987"/>
                <a:gridCol w="679987"/>
                <a:gridCol w="719114"/>
                <a:gridCol w="1038625"/>
              </a:tblGrid>
              <a:tr h="461416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7.1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54314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- Stock and flow Totals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94" marR="359994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694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 Jan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Made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 during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Off list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DD 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LD on active list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OS 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31 Dec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LD not 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 list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38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9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8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296988" y="7580313"/>
            <a:ext cx="5770563" cy="2408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17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06880"/>
              </p:ext>
            </p:extLst>
          </p:nvPr>
        </p:nvGraphicFramePr>
        <p:xfrm>
          <a:off x="899592" y="1268760"/>
          <a:ext cx="7283260" cy="3521875"/>
        </p:xfrm>
        <a:graphic>
          <a:graphicData uri="http://schemas.openxmlformats.org/drawingml/2006/table">
            <a:tbl>
              <a:tblPr/>
              <a:tblGrid>
                <a:gridCol w="578062"/>
                <a:gridCol w="702931"/>
                <a:gridCol w="612220"/>
                <a:gridCol w="679237"/>
                <a:gridCol w="679237"/>
                <a:gridCol w="720929"/>
                <a:gridCol w="679237"/>
                <a:gridCol w="718322"/>
                <a:gridCol w="843577"/>
                <a:gridCol w="1069508"/>
              </a:tblGrid>
              <a:tr h="435382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7.2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59716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- Stock and flow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(non-indigenous patients)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94" marR="359994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570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 Jan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Made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 during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Off list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DD 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LD on active list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Os 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31 Dec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LD not 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 list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719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28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28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9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314450" y="9944100"/>
            <a:ext cx="5781675" cy="25749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54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50187"/>
              </p:ext>
            </p:extLst>
          </p:nvPr>
        </p:nvGraphicFramePr>
        <p:xfrm>
          <a:off x="539552" y="1244368"/>
          <a:ext cx="7978360" cy="3564928"/>
        </p:xfrm>
        <a:graphic>
          <a:graphicData uri="http://schemas.openxmlformats.org/drawingml/2006/table">
            <a:tbl>
              <a:tblPr/>
              <a:tblGrid>
                <a:gridCol w="621564"/>
                <a:gridCol w="755831"/>
                <a:gridCol w="658292"/>
                <a:gridCol w="730353"/>
                <a:gridCol w="730353"/>
                <a:gridCol w="889668"/>
                <a:gridCol w="730353"/>
                <a:gridCol w="772379"/>
                <a:gridCol w="1000676"/>
                <a:gridCol w="1088891"/>
              </a:tblGrid>
              <a:tr h="467691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7.3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53255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- Stock and flow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(indigenous patients)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94" marR="359994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8679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 Jan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Made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 during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Off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DD tx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LD on  </a:t>
                      </a:r>
                      <a:b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</a:b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 list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Os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r>
                        <a:rPr lang="en-AU" sz="10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Tx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31 Dec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LD not on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 list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88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97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7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313488" y="3475038"/>
            <a:ext cx="5889625" cy="26289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22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28314"/>
              </p:ext>
            </p:extLst>
          </p:nvPr>
        </p:nvGraphicFramePr>
        <p:xfrm>
          <a:off x="1115616" y="548680"/>
          <a:ext cx="6907717" cy="5534078"/>
        </p:xfrm>
        <a:graphic>
          <a:graphicData uri="http://schemas.openxmlformats.org/drawingml/2006/table">
            <a:tbl>
              <a:tblPr/>
              <a:tblGrid>
                <a:gridCol w="508007"/>
                <a:gridCol w="577961"/>
                <a:gridCol w="610811"/>
                <a:gridCol w="531987"/>
                <a:gridCol w="590223"/>
                <a:gridCol w="590223"/>
                <a:gridCol w="714131"/>
                <a:gridCol w="590223"/>
                <a:gridCol w="624185"/>
                <a:gridCol w="716147"/>
                <a:gridCol w="853819"/>
              </a:tblGrid>
              <a:tr h="322062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7.4</a:t>
                      </a:r>
                      <a:endParaRPr lang="en-US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488" marR="27488" marT="27488" marB="2748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18708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age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4936" marR="274936" marT="13744" marB="1374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071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Year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Age group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1 Jan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Made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 during year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Off list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DD </a:t>
                      </a:r>
                      <a:r>
                        <a:rPr lang="en-AU" sz="8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tx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LD on </a:t>
                      </a:r>
                      <a:b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</a:b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  list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OS Tx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31 Dec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LD not on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active list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7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73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25-44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25-44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25-44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25-44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45-64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45-64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79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45-64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45-64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65+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65+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65+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9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65+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934" marR="27934" marT="27934" marB="27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651625" y="5870575"/>
            <a:ext cx="6310313" cy="59261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10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525</Words>
  <Application>Microsoft Office PowerPoint</Application>
  <PresentationFormat>On-screen Show (4:3)</PresentationFormat>
  <Paragraphs>388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Registry 2012 Chapter 7</dc:title>
  <dc:creator>Alan Hurst;ANZDATA Registry</dc:creator>
  <cp:keywords>2012 Chapter 7 Transplant Waiting List</cp:keywords>
  <cp:lastModifiedBy>Alan Hurst</cp:lastModifiedBy>
  <cp:revision>11</cp:revision>
  <dcterms:created xsi:type="dcterms:W3CDTF">2013-06-24T04:08:07Z</dcterms:created>
  <dcterms:modified xsi:type="dcterms:W3CDTF">2013-08-05T02:31:26Z</dcterms:modified>
</cp:coreProperties>
</file>