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880E70-75C7-42A8-9A4E-1668B358775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Untitled Section" id="{D44D2AF2-3193-4D6B-8383-2BEC9F180115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AAC8A-7336-4F9C-AD10-8EC3C4052C4F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695B5-C9B9-4DCE-9A23-1A0AC7F6B6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87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FEF9-97A8-411B-893F-CB6DA2C01D58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70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5D08A-EF1D-48AB-A8C4-AEE594D146F0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9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5CC05-A3F2-4842-934D-BFE36E06302C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40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353B70-DDB7-489D-AF59-C84F1C7D7932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57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88A5B5-BE3A-4C40-9958-2B71717FA101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14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60D9A4-DA2E-4427-B58E-2AE5E40F974D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1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1D512-F8F1-45C9-B5CA-EF7B627C5BC8}" type="datetime1">
              <a:rPr lang="en-AU" smtClean="0"/>
              <a:t>5/08/2013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96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E4273F-7099-4DB6-8947-4AD5AF5AD4C2}" type="datetime1">
              <a:rPr lang="en-AU" smtClean="0"/>
              <a:t>5/08/2013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5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8CFA4-7E69-463B-8794-1012EB9E5FF1}" type="datetime1">
              <a:rPr lang="en-AU" smtClean="0"/>
              <a:t>5/08/2013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72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87776-7F35-43EF-B3CD-F2E9DEA0DCBF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3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AB44C-2558-4A74-A58B-C1F496C9897B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DEC6-580C-4070-90AA-01D0F9CA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04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9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88" y="6237312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79714" y="332656"/>
            <a:ext cx="5184574" cy="6107389"/>
            <a:chOff x="118601867" y="106806630"/>
            <a:chExt cx="7404801" cy="979083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18601867" y="108084231"/>
              <a:ext cx="7404799" cy="7154079"/>
              <a:chOff x="118506331" y="108084231"/>
              <a:chExt cx="7404799" cy="7154079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121852881" y="109438416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Philip Clayton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Scott Campbell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Steven </a:t>
                </a: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Chadban</a:t>
                </a: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Stephen McDonald</a:t>
                </a:r>
                <a:endParaRPr kumimoji="0" lang="en-AU" sz="1200" b="0" i="0" u="none" strike="noStrike" cap="none" normalizeH="0" baseline="0" noProof="1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Kylie Hurst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122850790" y="108084231"/>
                <a:ext cx="3060340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118506331" y="109250178"/>
                <a:ext cx="4898938" cy="161162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0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TRANSPLANTATION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21848149" y="1148776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76337" y="1068066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77724" y="1158433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29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10543"/>
              </p:ext>
            </p:extLst>
          </p:nvPr>
        </p:nvGraphicFramePr>
        <p:xfrm>
          <a:off x="1691676" y="332656"/>
          <a:ext cx="5688635" cy="6120679"/>
        </p:xfrm>
        <a:graphic>
          <a:graphicData uri="http://schemas.openxmlformats.org/drawingml/2006/table">
            <a:tbl>
              <a:tblPr/>
              <a:tblGrid>
                <a:gridCol w="938154"/>
                <a:gridCol w="442342"/>
                <a:gridCol w="442342"/>
                <a:gridCol w="431000"/>
                <a:gridCol w="431000"/>
                <a:gridCol w="431000"/>
                <a:gridCol w="431000"/>
                <a:gridCol w="431000"/>
                <a:gridCol w="432917"/>
                <a:gridCol w="433533"/>
                <a:gridCol w="433533"/>
                <a:gridCol w="410814"/>
              </a:tblGrid>
              <a:tr h="370755">
                <a:tc gridSpan="1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1317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Graft Number and Age of Patients Transplanted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157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Source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No.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 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3443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00-04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05-14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15-24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25-34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45-54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75-84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014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209">
                <a:tc gridSpan="3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 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43">
                <a:tc rowSpan="3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4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0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021">
                <a:tc rowSpan="4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Living Donor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0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34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07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0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9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5">
                <a:tc gridSpan="3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43">
                <a:tc rowSpan="3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70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0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62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Living Donor 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18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607" marR="34607" marT="34607" marB="346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378200" y="3203575"/>
            <a:ext cx="4094163" cy="47069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7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660232" cy="5301208"/>
            <a:chOff x="111014013" y="111535734"/>
            <a:chExt cx="2841762" cy="216310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082564" y="111535734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8" name="Picture 4" descr="fig10_tx_pmp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" r="203"/>
            <a:stretch>
              <a:fillRect/>
            </a:stretch>
          </p:blipFill>
          <p:spPr bwMode="auto">
            <a:xfrm>
              <a:off x="111014013" y="111796552"/>
              <a:ext cx="2841762" cy="190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65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660232" cy="5373216"/>
            <a:chOff x="114170775" y="111537534"/>
            <a:chExt cx="2889000" cy="219417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51770" y="111537534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92" name="Picture 4" descr="fig10_tx_pmp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" r="157"/>
            <a:stretch>
              <a:fillRect/>
            </a:stretch>
          </p:blipFill>
          <p:spPr bwMode="auto">
            <a:xfrm>
              <a:off x="114170775" y="111799576"/>
              <a:ext cx="2889000" cy="193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44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94560"/>
              </p:ext>
            </p:extLst>
          </p:nvPr>
        </p:nvGraphicFramePr>
        <p:xfrm>
          <a:off x="1331640" y="548675"/>
          <a:ext cx="6480720" cy="5556852"/>
        </p:xfrm>
        <a:graphic>
          <a:graphicData uri="http://schemas.openxmlformats.org/drawingml/2006/table">
            <a:tbl>
              <a:tblPr/>
              <a:tblGrid>
                <a:gridCol w="396280"/>
                <a:gridCol w="430362"/>
                <a:gridCol w="596198"/>
                <a:gridCol w="596198"/>
                <a:gridCol w="501242"/>
                <a:gridCol w="358921"/>
                <a:gridCol w="561404"/>
                <a:gridCol w="561404"/>
                <a:gridCol w="408972"/>
                <a:gridCol w="403860"/>
                <a:gridCol w="521047"/>
                <a:gridCol w="572416"/>
                <a:gridCol w="572416"/>
              </a:tblGrid>
              <a:tr h="400548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7801">
                <a:tc gridSpan="1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Transplantation Rate - Age Group 15-64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2002  - 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379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Caucasian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 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Torres St. Islanders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73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3724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10.9&amp;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5250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5436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4040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4241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6037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6330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4487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6628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4493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7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4460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6840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4937125" y="3435350"/>
            <a:ext cx="4276725" cy="2670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82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45689"/>
              </p:ext>
            </p:extLst>
          </p:nvPr>
        </p:nvGraphicFramePr>
        <p:xfrm>
          <a:off x="1187623" y="620688"/>
          <a:ext cx="6984777" cy="5256583"/>
        </p:xfrm>
        <a:graphic>
          <a:graphicData uri="http://schemas.openxmlformats.org/drawingml/2006/table">
            <a:tbl>
              <a:tblPr/>
              <a:tblGrid>
                <a:gridCol w="434632"/>
                <a:gridCol w="606831"/>
                <a:gridCol w="686730"/>
                <a:gridCol w="432048"/>
                <a:gridCol w="462517"/>
                <a:gridCol w="689611"/>
                <a:gridCol w="432048"/>
                <a:gridCol w="450280"/>
                <a:gridCol w="701848"/>
                <a:gridCol w="432048"/>
                <a:gridCol w="422450"/>
                <a:gridCol w="729678"/>
                <a:gridCol w="504056"/>
              </a:tblGrid>
              <a:tr h="509947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71996" marB="71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4878">
                <a:tc gridSpan="1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Transplantation Rate - Age Group 15-64 years   2002 - 2011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421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Caucasian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 People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10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344988" y="6662738"/>
            <a:ext cx="4762500" cy="2447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02233"/>
              </p:ext>
            </p:extLst>
          </p:nvPr>
        </p:nvGraphicFramePr>
        <p:xfrm>
          <a:off x="899591" y="404664"/>
          <a:ext cx="7344817" cy="5400601"/>
        </p:xfrm>
        <a:graphic>
          <a:graphicData uri="http://schemas.openxmlformats.org/drawingml/2006/table">
            <a:tbl>
              <a:tblPr/>
              <a:tblGrid>
                <a:gridCol w="2128052"/>
                <a:gridCol w="1030539"/>
                <a:gridCol w="1117460"/>
                <a:gridCol w="1055767"/>
                <a:gridCol w="974572"/>
                <a:gridCol w="1038427"/>
              </a:tblGrid>
              <a:tr h="648328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6176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Transplanted Patients 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 to Ethnicity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58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Race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24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 (100.0%)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 (100.0%)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773 (100.0%)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846 (100.0%)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 (100.0%)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Caucasian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524 (85.2%)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675 (83.0%)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651 (84.2%)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706 (83.5%)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658 (79.8%)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Aboriginal/Torres St. Islanders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(2.9%)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(3.8%)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(3.1%)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(3.3%)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(3.4%)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Asian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(9.1%)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(10.2%)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(9.7%)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(9.8%)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(11.8%)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Other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(3.0%)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(3.0%)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(3.4%)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(5.1%)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4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 (100.0%)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 (100.0%)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(100.0%)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(100.0%)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(100.0%)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Caucasian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(74.0%)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(76.2%)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(75.2%)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(64.5%)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(65.3%)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(7.3%)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(5.7%)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(4.1%)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(7.3%)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(9.3%)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(13.8%)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(9.8%)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(15.7%)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(18.2%)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(16.9%)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6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(4.9%)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(8.2%)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(5.0%)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(8.2%)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(7.6%)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6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445000" y="9712325"/>
            <a:ext cx="4659313" cy="27447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703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7324"/>
              </p:ext>
            </p:extLst>
          </p:nvPr>
        </p:nvGraphicFramePr>
        <p:xfrm>
          <a:off x="1115617" y="620688"/>
          <a:ext cx="6912767" cy="4968553"/>
        </p:xfrm>
        <a:graphic>
          <a:graphicData uri="http://schemas.openxmlformats.org/drawingml/2006/table">
            <a:tbl>
              <a:tblPr/>
              <a:tblGrid>
                <a:gridCol w="2006488"/>
                <a:gridCol w="1045454"/>
                <a:gridCol w="998483"/>
                <a:gridCol w="952391"/>
                <a:gridCol w="922198"/>
                <a:gridCol w="987753"/>
              </a:tblGrid>
              <a:tr h="61765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8.15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13368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Transplants in each Region 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Operations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(per Million Population per year)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290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State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18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56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Queensland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(27)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 (32)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 (32)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 (31)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 (35)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6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South Wales / ACT 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 (26)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 (33)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(32)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 (35)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 (31)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7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Victoria / Tasmania 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 (32)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 (42)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 (39)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(48)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 (46)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6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South Australia / NT 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(43)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(60)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(45)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(44)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(40)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56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Western 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(25)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(36)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(35)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(34)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(37)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5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 (29)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 (38)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773 (35)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846 (38)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 (37)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9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 For calculation of population related totals,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populations of these States were summed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435475" y="3997325"/>
            <a:ext cx="3992563" cy="2679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37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836712"/>
            <a:ext cx="6876256" cy="5157192"/>
            <a:chOff x="111440975" y="109189985"/>
            <a:chExt cx="3206800" cy="240698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547501" y="109189985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2" name="Picture 4" descr="fig16_tx_pmp_by_sta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" r="130"/>
            <a:stretch>
              <a:fillRect/>
            </a:stretch>
          </p:blipFill>
          <p:spPr bwMode="auto">
            <a:xfrm>
              <a:off x="111440975" y="109453476"/>
              <a:ext cx="3206800" cy="214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01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332656"/>
            <a:ext cx="6804248" cy="5589240"/>
            <a:chOff x="111436983" y="111805400"/>
            <a:chExt cx="3258543" cy="244043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528451" y="111805400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36" name="Picture 4" descr="fig17_tx_pmp_sta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36983" y="112073468"/>
              <a:ext cx="3258543" cy="217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115616" y="608400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/>
              <a:t>NSW population excludes residents of the Southern Area Health </a:t>
            </a:r>
            <a:r>
              <a:rPr lang="en-AU" sz="900" dirty="0" smtClean="0"/>
              <a:t>Service ACT </a:t>
            </a:r>
            <a:r>
              <a:rPr lang="en-AU" sz="900" dirty="0"/>
              <a:t>population includes residents of the Southern Area Health </a:t>
            </a:r>
            <a:r>
              <a:rPr lang="en-AU" sz="900" dirty="0" smtClean="0"/>
              <a:t>Service Medical </a:t>
            </a:r>
            <a:r>
              <a:rPr lang="en-AU" sz="900" dirty="0"/>
              <a:t>services in the ACT service the Southern Area Region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417402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37529"/>
              </p:ext>
            </p:extLst>
          </p:nvPr>
        </p:nvGraphicFramePr>
        <p:xfrm>
          <a:off x="1763688" y="620688"/>
          <a:ext cx="5616624" cy="5472606"/>
        </p:xfrm>
        <a:graphic>
          <a:graphicData uri="http://schemas.openxmlformats.org/drawingml/2006/table">
            <a:tbl>
              <a:tblPr/>
              <a:tblGrid>
                <a:gridCol w="1226190"/>
                <a:gridCol w="1306756"/>
                <a:gridCol w="1541839"/>
                <a:gridCol w="1541839"/>
              </a:tblGrid>
              <a:tr h="452846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8.18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96984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Summary of Kidney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Transplantation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  1963 - 2011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42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Performed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Functioning*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42620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First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12853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4818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06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Second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Third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5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Fourth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8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Fifth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2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15156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67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Living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First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4248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1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Second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06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Third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1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Fourth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8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Fifth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1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4703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00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Lost to follow up not included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545388" y="3757613"/>
            <a:ext cx="2611437" cy="31575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70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31528"/>
              </p:ext>
            </p:extLst>
          </p:nvPr>
        </p:nvGraphicFramePr>
        <p:xfrm>
          <a:off x="2483766" y="116632"/>
          <a:ext cx="3528393" cy="6628816"/>
        </p:xfrm>
        <a:graphic>
          <a:graphicData uri="http://schemas.openxmlformats.org/drawingml/2006/table">
            <a:tbl>
              <a:tblPr/>
              <a:tblGrid>
                <a:gridCol w="265949"/>
                <a:gridCol w="199904"/>
                <a:gridCol w="199904"/>
                <a:gridCol w="190774"/>
                <a:gridCol w="190774"/>
                <a:gridCol w="465973"/>
                <a:gridCol w="465973"/>
                <a:gridCol w="196448"/>
                <a:gridCol w="201899"/>
                <a:gridCol w="201899"/>
                <a:gridCol w="193618"/>
                <a:gridCol w="377639"/>
                <a:gridCol w="377639"/>
              </a:tblGrid>
              <a:tr h="141952">
                <a:tc gridSpan="1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1605">
                <a:tc gridSpan="1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Kidney Transplant Operations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Total (Living Donors)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127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716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1st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2nd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3rd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4th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5th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1st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2nd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3rd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4th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5411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(0)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52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9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(5)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99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(2)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(1)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9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 (0)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(2)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(0)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(0)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 (1)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 (1)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(2)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 (7)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(0)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 (6)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(3)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 (7)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(2)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 (10)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 (16)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(4)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 (17)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(11)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54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333 (34)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(16)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 (36)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(18)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 (35)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(10)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399 (53)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  (8)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347 (48)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(11)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 (48)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(16)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 (36)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  (6)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 (32)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(13)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392 (40)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 (20)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466 (46)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  (8)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491 (48)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 (12)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 (59)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 (23)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470 (78)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 (13)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 (70)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(17)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 (66)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 (20)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440 (103)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 (20)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442   (94)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 (24)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475 (115)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 (26)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 (147)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(31)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518 (161)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(31)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455 (168)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(42)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531 (181)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(31)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 (213)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(43)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604 (230)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 (48)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543 (218)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 (44)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 (244)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(48)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6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623 (246)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 (46)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641 (273)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 (49)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527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 (271)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 (58)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 (354)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 (69)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773 (327)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(67)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744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846 (296)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(60)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0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744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 (255)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(57)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169" marR="15169" marT="7584" marB="758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403725" y="2786063"/>
            <a:ext cx="3783013" cy="8956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29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79773"/>
              </p:ext>
            </p:extLst>
          </p:nvPr>
        </p:nvGraphicFramePr>
        <p:xfrm>
          <a:off x="1907704" y="620686"/>
          <a:ext cx="5400602" cy="5328594"/>
        </p:xfrm>
        <a:graphic>
          <a:graphicData uri="http://schemas.openxmlformats.org/drawingml/2006/table">
            <a:tbl>
              <a:tblPr/>
              <a:tblGrid>
                <a:gridCol w="1078048"/>
                <a:gridCol w="1288208"/>
                <a:gridCol w="1517173"/>
                <a:gridCol w="1517173"/>
              </a:tblGrid>
              <a:tr h="498932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8.19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97781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Summary of Kidney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Transplantation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  1965 - 2011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55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Performed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Functioning*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88186">
                <a:tc row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First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6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Second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868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Third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5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Fourth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8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75">
                <a:tc row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Living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First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6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Second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90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Third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71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</a:t>
                      </a: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Lost  </a:t>
                      </a: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 follow up not included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0795" marB="1079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572375" y="9051925"/>
            <a:ext cx="2570163" cy="2884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71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63106"/>
              </p:ext>
            </p:extLst>
          </p:nvPr>
        </p:nvGraphicFramePr>
        <p:xfrm>
          <a:off x="899593" y="980728"/>
          <a:ext cx="7468119" cy="4824535"/>
        </p:xfrm>
        <a:graphic>
          <a:graphicData uri="http://schemas.openxmlformats.org/drawingml/2006/table">
            <a:tbl>
              <a:tblPr/>
              <a:tblGrid>
                <a:gridCol w="807391"/>
                <a:gridCol w="907959"/>
                <a:gridCol w="1001191"/>
                <a:gridCol w="904097"/>
                <a:gridCol w="904097"/>
                <a:gridCol w="904208"/>
                <a:gridCol w="1043880"/>
                <a:gridCol w="995296"/>
              </a:tblGrid>
              <a:tr h="460717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8.20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8158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Functioning Transplants  2002 - 2011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Transplanting Region, Australia and New Zealand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Population)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77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 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VIC/Tas 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SA/NT 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5700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1109 (299)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1907 (274)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1538 (288)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702 (408)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 (274)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5784 (294)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1116 (283)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1150 (302)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 (287)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1581 (293)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737 (426)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530 (271)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6006 (302)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1168 (290)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1185 (304)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2106 (299)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1651 (302)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 (454)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562 (283)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6295 (313)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1221 (299)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1220 (305)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2179 (307)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1721 (311)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811 (461)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617 (306)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6548 (321)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1239 (300)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1257 (307)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2271 (318)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1830 (326)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847 (476)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 (319)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6862 (332)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1247 (298)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1313 (314)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2317 (321)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1925 (338)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882 (491)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678 (321)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7115 (339)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1283 (303)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1372 (321)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2422 (331)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2057 (355)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934 (514)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716 (329)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7501 (351)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1348 (316)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1447 (331)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2530 (341)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2203 (373)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963 (523)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748 (333)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7891 (362)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1399 (324)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8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1517 (343)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2676 (357)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2374 (397)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1006 (541)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777 (338)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8350 (378)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1437 (329)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9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1597 (357)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2773 (366)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2542 (420)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1021 (546)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820 (349)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8753 (392)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 (336)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214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* </a:t>
                      </a: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calculation of population related totals, the population of these States were combined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lost to follow up are not included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235325" y="3322638"/>
            <a:ext cx="5132388" cy="3054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19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660232" cy="5157192"/>
            <a:chOff x="110991475" y="109390542"/>
            <a:chExt cx="2772929" cy="213476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046183" y="109390542"/>
              <a:ext cx="1021040" cy="271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8.21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532" name="Picture 4" descr="fig32_prev_tx_p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" r="226"/>
            <a:stretch>
              <a:fillRect/>
            </a:stretch>
          </p:blipFill>
          <p:spPr bwMode="auto">
            <a:xfrm>
              <a:off x="110991475" y="109668243"/>
              <a:ext cx="2772929" cy="1857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195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20688"/>
            <a:ext cx="6732240" cy="5445224"/>
            <a:chOff x="110522175" y="109409252"/>
            <a:chExt cx="2804668" cy="211179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595933" y="109409252"/>
              <a:ext cx="1024859" cy="277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8.22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556" name="Picture 4" descr="fig33_prev_tx_pmp_2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2" b="902"/>
            <a:stretch>
              <a:fillRect/>
            </a:stretch>
          </p:blipFill>
          <p:spPr bwMode="auto">
            <a:xfrm>
              <a:off x="110522175" y="109685046"/>
              <a:ext cx="2804668" cy="183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99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08304" cy="5445224"/>
            <a:chOff x="110921775" y="111773220"/>
            <a:chExt cx="2898000" cy="220812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021519" y="111773220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580" name="Picture 4" descr="fig34_prev_tx_perc_rrt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r="241"/>
            <a:stretch>
              <a:fillRect/>
            </a:stretch>
          </p:blipFill>
          <p:spPr bwMode="auto">
            <a:xfrm>
              <a:off x="110921775" y="112039989"/>
              <a:ext cx="2898000" cy="194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149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48072"/>
            <a:ext cx="7524328" cy="5517232"/>
            <a:chOff x="110522175" y="111773606"/>
            <a:chExt cx="2901600" cy="220758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582951" y="111773606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604" name="Picture 4" descr="fig35_prev_tx_perc_rrt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212"/>
            <a:stretch>
              <a:fillRect/>
            </a:stretch>
          </p:blipFill>
          <p:spPr bwMode="auto">
            <a:xfrm>
              <a:off x="110522175" y="112038487"/>
              <a:ext cx="2901600" cy="194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293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76833"/>
              </p:ext>
            </p:extLst>
          </p:nvPr>
        </p:nvGraphicFramePr>
        <p:xfrm>
          <a:off x="1259628" y="332652"/>
          <a:ext cx="6552732" cy="6120684"/>
        </p:xfrm>
        <a:graphic>
          <a:graphicData uri="http://schemas.openxmlformats.org/drawingml/2006/table">
            <a:tbl>
              <a:tblPr/>
              <a:tblGrid>
                <a:gridCol w="1216789"/>
                <a:gridCol w="429124"/>
                <a:gridCol w="400525"/>
                <a:gridCol w="454788"/>
                <a:gridCol w="454788"/>
                <a:gridCol w="416543"/>
                <a:gridCol w="416543"/>
                <a:gridCol w="427832"/>
                <a:gridCol w="453405"/>
                <a:gridCol w="453405"/>
                <a:gridCol w="387642"/>
                <a:gridCol w="520674"/>
                <a:gridCol w="520674"/>
              </a:tblGrid>
              <a:tr h="298729">
                <a:tc gridSpan="1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8.25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33583" marB="335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4642">
                <a:tc gridSpan="1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of All Functioning Transplant Patients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Resident Country at Transplant 31-Dec-2011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33583" marB="335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052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Source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No.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 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883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00-04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05-14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15-24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25-34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35-44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45-54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75-84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85-94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412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21">
                <a:tc rowSpan="6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4818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6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8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3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21">
                <a:tc rowSpan="5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Living Donor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8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8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6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6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21">
                <a:tc rowSpan="4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8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8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21">
                <a:tc rowSpan="4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Living Donor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8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7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83" marR="33583" marT="16791" marB="167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173413" y="2451100"/>
            <a:ext cx="5253037" cy="45958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356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1340768"/>
            <a:ext cx="7472896" cy="3240360"/>
            <a:chOff x="103214297" y="110360975"/>
            <a:chExt cx="6188513" cy="225618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290161" y="110360975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2" name="Picture 4" descr="fig37_1_age_tx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" r="200"/>
            <a:stretch>
              <a:fillRect/>
            </a:stretch>
          </p:blipFill>
          <p:spPr bwMode="auto">
            <a:xfrm>
              <a:off x="103214297" y="110628150"/>
              <a:ext cx="2971588" cy="1989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7653" name="Picture 5" descr="fig37_2_age_tx_pmp_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" b="513"/>
            <a:stretch>
              <a:fillRect/>
            </a:stretch>
          </p:blipFill>
          <p:spPr bwMode="auto">
            <a:xfrm>
              <a:off x="106439359" y="110628150"/>
              <a:ext cx="2963451" cy="1955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945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1772816"/>
            <a:ext cx="7704856" cy="2952328"/>
            <a:chOff x="103217206" y="112767729"/>
            <a:chExt cx="6188683" cy="223234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313175" y="112767729"/>
              <a:ext cx="981000" cy="267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8.27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676" name="Picture 4" descr="fig38_1_age_tx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" b="446"/>
            <a:stretch>
              <a:fillRect/>
            </a:stretch>
          </p:blipFill>
          <p:spPr bwMode="auto">
            <a:xfrm>
              <a:off x="103217206" y="113039716"/>
              <a:ext cx="2940885" cy="1943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8677" name="Picture 5" descr="fig38_2_age_tx_pmp_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7" b="497"/>
            <a:stretch>
              <a:fillRect/>
            </a:stretch>
          </p:blipFill>
          <p:spPr bwMode="auto">
            <a:xfrm>
              <a:off x="106435806" y="113039716"/>
              <a:ext cx="2970083" cy="1960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268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76374"/>
              </p:ext>
            </p:extLst>
          </p:nvPr>
        </p:nvGraphicFramePr>
        <p:xfrm>
          <a:off x="1619672" y="406197"/>
          <a:ext cx="5827890" cy="6047139"/>
        </p:xfrm>
        <a:graphic>
          <a:graphicData uri="http://schemas.openxmlformats.org/drawingml/2006/table">
            <a:tbl>
              <a:tblPr/>
              <a:tblGrid>
                <a:gridCol w="839503"/>
                <a:gridCol w="839503"/>
                <a:gridCol w="336557"/>
                <a:gridCol w="336557"/>
                <a:gridCol w="340071"/>
                <a:gridCol w="340071"/>
                <a:gridCol w="340071"/>
                <a:gridCol w="341578"/>
                <a:gridCol w="376343"/>
                <a:gridCol w="377602"/>
                <a:gridCol w="377602"/>
                <a:gridCol w="491216"/>
                <a:gridCol w="491216"/>
              </a:tblGrid>
              <a:tr h="297363">
                <a:tc gridSpan="1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8.28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28982" marB="289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7526">
                <a:tc gridSpan="1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Functioning Transplant Patients - Resident Country at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 to Ethnicity and Age Group   31-Dec-2011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28982" marB="289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246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Gender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Racial  Origin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Prevalent Age Groups  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7844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00-04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05-14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25-34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35-44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45-54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75-84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85-94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4030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266">
                <a:tc row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Caucasian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Aboriginal/TSI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Asian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Other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71">
                <a:tc row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Caucasian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4707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Aboriginal/TSI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Asian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Other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5333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2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69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 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266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Caucasian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7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6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82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Caucasian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12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982" marR="28982" marT="14491" marB="1449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251200" y="2447925"/>
            <a:ext cx="5711825" cy="53419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23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8112" y="620688"/>
            <a:ext cx="7092280" cy="5589240"/>
            <a:chOff x="112090275" y="105997598"/>
            <a:chExt cx="3873551" cy="280281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090275" y="105997598"/>
              <a:ext cx="955040" cy="235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fig2_donsourc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94413" y="106220808"/>
              <a:ext cx="3869413" cy="2579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250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8112" y="692696"/>
            <a:ext cx="7164288" cy="5373216"/>
            <a:chOff x="110867777" y="112017616"/>
            <a:chExt cx="3013489" cy="228953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973947" y="112017616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8.29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4" name="Picture 4" descr="fig40_prev_txduration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" r="258"/>
            <a:stretch>
              <a:fillRect/>
            </a:stretch>
          </p:blipFill>
          <p:spPr bwMode="auto">
            <a:xfrm>
              <a:off x="110867777" y="112287679"/>
              <a:ext cx="3013489" cy="2019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510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620688"/>
            <a:ext cx="6516216" cy="5373216"/>
            <a:chOff x="114145215" y="112015293"/>
            <a:chExt cx="3037046" cy="23120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27645" y="112015293"/>
              <a:ext cx="963225" cy="272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748" name="Picture 4" descr="fig41_prev_txduration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" r="258"/>
            <a:stretch>
              <a:fillRect/>
            </a:stretch>
          </p:blipFill>
          <p:spPr bwMode="auto">
            <a:xfrm>
              <a:off x="114145215" y="112292052"/>
              <a:ext cx="3037046" cy="2035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033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7215"/>
              </p:ext>
            </p:extLst>
          </p:nvPr>
        </p:nvGraphicFramePr>
        <p:xfrm>
          <a:off x="828559" y="1196752"/>
          <a:ext cx="7415849" cy="3679246"/>
        </p:xfrm>
        <a:graphic>
          <a:graphicData uri="http://schemas.openxmlformats.org/drawingml/2006/table">
            <a:tbl>
              <a:tblPr/>
              <a:tblGrid>
                <a:gridCol w="1388808"/>
                <a:gridCol w="587907"/>
                <a:gridCol w="523764"/>
                <a:gridCol w="516248"/>
                <a:gridCol w="553092"/>
                <a:gridCol w="598789"/>
                <a:gridCol w="637305"/>
                <a:gridCol w="699980"/>
                <a:gridCol w="645986"/>
                <a:gridCol w="676797"/>
                <a:gridCol w="587173"/>
              </a:tblGrid>
              <a:tr h="459213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8444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Graft Loss Rate   2002 - 2011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22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4099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6327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6656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6918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7189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8737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8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 with Function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8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Loss of Graft Function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 Losses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8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 with Function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8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Loss of Graft Function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3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 Losses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357438" y="5918200"/>
            <a:ext cx="5902325" cy="2238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05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92608"/>
              </p:ext>
            </p:extLst>
          </p:nvPr>
        </p:nvGraphicFramePr>
        <p:xfrm>
          <a:off x="539552" y="374817"/>
          <a:ext cx="8060622" cy="5934503"/>
        </p:xfrm>
        <a:graphic>
          <a:graphicData uri="http://schemas.openxmlformats.org/drawingml/2006/table">
            <a:tbl>
              <a:tblPr/>
              <a:tblGrid>
                <a:gridCol w="1543520"/>
                <a:gridCol w="1543520"/>
                <a:gridCol w="433401"/>
                <a:gridCol w="433401"/>
                <a:gridCol w="375667"/>
                <a:gridCol w="375667"/>
                <a:gridCol w="547134"/>
                <a:gridCol w="427912"/>
                <a:gridCol w="436184"/>
                <a:gridCol w="504056"/>
                <a:gridCol w="432048"/>
                <a:gridCol w="504056"/>
                <a:gridCol w="504056"/>
              </a:tblGrid>
              <a:tr h="336150">
                <a:tc gridSpan="1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8285">
                <a:tc gridSpan="1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Year of Graft Loss Due to Death or Failure   2002 - 2011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81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Loss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Cause of Failure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2002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23662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240">
                <a:tc row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Failed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 with Function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- Acute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47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Chronic Allograft (CAN)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- Hyperacute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Vascular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Technical Problems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Glomerulonephritis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 Compliance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Other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05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058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54">
                <a:tc row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Failed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 with Function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- Acute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3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Chronic Allograft (CAN)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- Hyperacute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Vascular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Technical Problems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68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Glomerulonephritis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4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 Compliance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Other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7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365375" y="7386638"/>
            <a:ext cx="5895975" cy="4198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65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49584"/>
              </p:ext>
            </p:extLst>
          </p:nvPr>
        </p:nvGraphicFramePr>
        <p:xfrm>
          <a:off x="1487291" y="292267"/>
          <a:ext cx="6109045" cy="6061078"/>
        </p:xfrm>
        <a:graphic>
          <a:graphicData uri="http://schemas.openxmlformats.org/drawingml/2006/table">
            <a:tbl>
              <a:tblPr/>
              <a:tblGrid>
                <a:gridCol w="1537406"/>
                <a:gridCol w="725610"/>
                <a:gridCol w="809756"/>
                <a:gridCol w="809756"/>
                <a:gridCol w="682737"/>
                <a:gridCol w="771890"/>
                <a:gridCol w="771890"/>
              </a:tblGrid>
              <a:tr h="344180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8281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Graft Losses   2007 - 2011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7243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Cause of Loss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58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Function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Function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92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&lt;1 year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 1 year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Any Time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&lt;1 year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 1 year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Any Time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750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31222" marB="312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0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 with functioning Graft 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Cardiac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(30%)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 (24%)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 (25%)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(36%)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(28%)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(28%)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Vascular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(9%)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(9%)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(9%)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(4%)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(4%)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Infection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(42%)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(17%)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 (19%)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(9%)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Social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(4%)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(7%)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(9%)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(5%)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(5%)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Malignancy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(7%)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 (33%)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 (31%)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(27%)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(36%)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(35%)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Miscellaneous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(9%)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(10%)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(10%)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(9%)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(11%)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(11%)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852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(100%)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Failure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- Acute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(23%)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(3%)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(5%)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6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- Chronic Allograft (CAN)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 (78%)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 (69%)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(6%)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(67%)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(60%)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Rejection - </a:t>
                      </a: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Hyperacute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(&lt;1%)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Vascular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(31%)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(5%)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(44%)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Technical Problems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(8%)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Glomerulonephritis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(6%)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(6%)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(10%)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(11%)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 Compliance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(10%)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(10%)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Other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(23%)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(9%)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(22%)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(8%)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6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939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1071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 (100%)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6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222" marR="31222" marT="15611" marB="156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184525" y="3668713"/>
            <a:ext cx="5618163" cy="50482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15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50381"/>
              </p:ext>
            </p:extLst>
          </p:nvPr>
        </p:nvGraphicFramePr>
        <p:xfrm>
          <a:off x="971600" y="116632"/>
          <a:ext cx="7175156" cy="5937521"/>
        </p:xfrm>
        <a:graphic>
          <a:graphicData uri="http://schemas.openxmlformats.org/drawingml/2006/table">
            <a:tbl>
              <a:tblPr/>
              <a:tblGrid>
                <a:gridCol w="658491"/>
                <a:gridCol w="599882"/>
                <a:gridCol w="599882"/>
                <a:gridCol w="605978"/>
                <a:gridCol w="605978"/>
                <a:gridCol w="602930"/>
                <a:gridCol w="557245"/>
                <a:gridCol w="621201"/>
                <a:gridCol w="739393"/>
                <a:gridCol w="720080"/>
                <a:gridCol w="864096"/>
              </a:tblGrid>
              <a:tr h="369599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      Australia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4864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Immunosuppressive Therapy - Primary Deceased Donor Graft  2004 - 2011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5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Aza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CyA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Tacrol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MMF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MPA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Sirol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Everolimus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Number of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 Donor Grafts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7934">
                <a:tc row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Initial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 (59%)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 (38%)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 (85%)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 (99%)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7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 (41%)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 (54%)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299 (94%)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 (97%)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7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 (51%)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 (45%)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 (85%)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 (97%)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 (48%)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 (49%)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 (85%)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(13%)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(99%)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7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 (35%)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 (61%)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 (93%)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 (99%)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4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(16%)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 (82%)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 (95%)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 (100%)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7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(14%)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409 (86%)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 (89%)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 (100%)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9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 (87%)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 (60%)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 (37%)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 (97%)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934"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 months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 (39%)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 (49%)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 (72%)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(14%)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(9%)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 (93%)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9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(29%)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 (59%)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(79%)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 (90%)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4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(34%)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(52%)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 (78%)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 (93%)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(32%)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 (56%)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 (71%)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(19%)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 (95%)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4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(23%)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 (70%)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 (80%)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(10%)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 (96%)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(11%)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 (80%)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 (80%)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 (96%)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9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(11%)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 (81%)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 (73%)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(14%)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 (95%)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34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months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 (36%)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 (48%)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 (68%)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(14%)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(13%)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 (88%)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9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(27%)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 (55%)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(78%)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(16%)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(84%)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(30%)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 (53%)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 (76%)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 (92%)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2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(31%)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 (59%)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 (70%)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(21%)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 (94%)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(6%)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(23%)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(68%)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 (79%)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 (93%)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3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(10%)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 (78%)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 (75%)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(13%)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 (94%)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07" marR="32207" marT="32207" marB="3220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493963" y="5211763"/>
            <a:ext cx="6057900" cy="4943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3707904" y="6074712"/>
            <a:ext cx="1691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" dirty="0" err="1"/>
              <a:t>Aza</a:t>
            </a:r>
            <a:r>
              <a:rPr lang="en-AU" sz="600" dirty="0"/>
              <a:t> = Azathioprine</a:t>
            </a:r>
          </a:p>
          <a:p>
            <a:r>
              <a:rPr lang="en-AU" sz="600" dirty="0" err="1"/>
              <a:t>CyA</a:t>
            </a:r>
            <a:r>
              <a:rPr lang="en-AU" sz="600" dirty="0"/>
              <a:t> = Cyclosporine</a:t>
            </a:r>
          </a:p>
          <a:p>
            <a:r>
              <a:rPr lang="en-AU" sz="600" dirty="0" err="1"/>
              <a:t>Tacrol</a:t>
            </a:r>
            <a:r>
              <a:rPr lang="en-AU" sz="600" dirty="0"/>
              <a:t> = </a:t>
            </a:r>
            <a:r>
              <a:rPr lang="en-AU" sz="600" dirty="0" err="1"/>
              <a:t>Tacrolimus</a:t>
            </a:r>
            <a:endParaRPr lang="en-AU" sz="600" dirty="0"/>
          </a:p>
          <a:p>
            <a:r>
              <a:rPr lang="en-AU" sz="600" dirty="0"/>
              <a:t>MMF = </a:t>
            </a:r>
            <a:r>
              <a:rPr lang="en-AU" sz="600" dirty="0" err="1"/>
              <a:t>Mycophenolate</a:t>
            </a:r>
            <a:r>
              <a:rPr lang="en-AU" sz="600" dirty="0"/>
              <a:t> </a:t>
            </a:r>
            <a:r>
              <a:rPr lang="en-AU" sz="600" dirty="0" err="1"/>
              <a:t>Mofetil</a:t>
            </a:r>
            <a:endParaRPr lang="en-AU" sz="600" dirty="0"/>
          </a:p>
          <a:p>
            <a:r>
              <a:rPr lang="en-AU" sz="600" dirty="0"/>
              <a:t>MPA = </a:t>
            </a:r>
            <a:r>
              <a:rPr lang="en-AU" sz="600" dirty="0" err="1"/>
              <a:t>Mycophenolic</a:t>
            </a:r>
            <a:r>
              <a:rPr lang="en-AU" sz="600" dirty="0"/>
              <a:t> Acid (Enteric Coated)</a:t>
            </a:r>
          </a:p>
          <a:p>
            <a:r>
              <a:rPr lang="en-AU" sz="600" dirty="0" err="1"/>
              <a:t>Sirol</a:t>
            </a:r>
            <a:r>
              <a:rPr lang="en-AU" sz="600" dirty="0"/>
              <a:t> = </a:t>
            </a:r>
            <a:r>
              <a:rPr lang="en-AU" sz="600" dirty="0" err="1"/>
              <a:t>Sirolimus</a:t>
            </a:r>
            <a:endParaRPr lang="en-AU" sz="600" dirty="0"/>
          </a:p>
          <a:p>
            <a:r>
              <a:rPr lang="en-AU" sz="600" dirty="0" err="1"/>
              <a:t>Pred</a:t>
            </a:r>
            <a:r>
              <a:rPr lang="en-AU" sz="600" dirty="0"/>
              <a:t> = Prednisolone</a:t>
            </a:r>
            <a:endParaRPr lang="en-AU" sz="600" dirty="0"/>
          </a:p>
        </p:txBody>
      </p:sp>
    </p:spTree>
    <p:extLst>
      <p:ext uri="{BB962C8B-B14F-4D97-AF65-F5344CB8AC3E}">
        <p14:creationId xmlns:p14="http://schemas.microsoft.com/office/powerpoint/2010/main" val="1655410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21435"/>
              </p:ext>
            </p:extLst>
          </p:nvPr>
        </p:nvGraphicFramePr>
        <p:xfrm>
          <a:off x="251520" y="299784"/>
          <a:ext cx="7200800" cy="6009536"/>
        </p:xfrm>
        <a:graphic>
          <a:graphicData uri="http://schemas.openxmlformats.org/drawingml/2006/table">
            <a:tbl>
              <a:tblPr/>
              <a:tblGrid>
                <a:gridCol w="695786"/>
                <a:gridCol w="560286"/>
                <a:gridCol w="585319"/>
                <a:gridCol w="585319"/>
                <a:gridCol w="657185"/>
                <a:gridCol w="657185"/>
                <a:gridCol w="516126"/>
                <a:gridCol w="625651"/>
                <a:gridCol w="777465"/>
                <a:gridCol w="608169"/>
                <a:gridCol w="932309"/>
              </a:tblGrid>
              <a:tr h="456767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 New Zealand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06720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Immunosuppressive Therapy - Primary Deceased Donor Graft  2004 - 2011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61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Aza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CyA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Tacrol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MMF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MPA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Sirol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Everolimus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Number of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 Donor Grafts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1946">
                <a:tc row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Initial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(94%)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(98%)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(100%)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(76%)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(98%)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(98%)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(68%)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(30%)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(92%)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(100%)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(74%)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(98%)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(100%)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(67%)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(33%)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(93%)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(7%)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(100%)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(78%)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(98%)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(98%)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(71%)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(29%)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(100%)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(100%)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94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(71%)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(100%)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(100%)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946"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 months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(19%)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(64%)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(36%)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(79%)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(96%)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(55%)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(42%)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(87%)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(92%)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(53%)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(88%)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(97%)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(60%)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(83%)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(92%)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(48%)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(52%)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(89%)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(93%)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(50%)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(48%)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(100%)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(94%)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94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(37%)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(60%)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(93%)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(95%)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6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months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(27%)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(60%)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(40%)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(67%)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(91%)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(50%)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(47%)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(83%)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(81%)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(88%)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(94%)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(58%)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(40%)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(82%)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(90%)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(48%)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(52%)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(88%)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(95%)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5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(43%)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(52%)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(96%)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(89%)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06" marR="32406" marT="32406" marB="3240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701925" y="5211763"/>
            <a:ext cx="6015038" cy="5027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452320" y="4941168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" dirty="0" err="1"/>
              <a:t>Aza</a:t>
            </a:r>
            <a:r>
              <a:rPr lang="en-AU" sz="600" dirty="0"/>
              <a:t> = Azathioprine</a:t>
            </a:r>
          </a:p>
          <a:p>
            <a:r>
              <a:rPr lang="en-AU" sz="600" dirty="0" err="1"/>
              <a:t>CyA</a:t>
            </a:r>
            <a:r>
              <a:rPr lang="en-AU" sz="600" dirty="0"/>
              <a:t> = Cyclosporine</a:t>
            </a:r>
          </a:p>
          <a:p>
            <a:r>
              <a:rPr lang="en-AU" sz="600" dirty="0" err="1"/>
              <a:t>Tacrol</a:t>
            </a:r>
            <a:r>
              <a:rPr lang="en-AU" sz="600" dirty="0"/>
              <a:t> = </a:t>
            </a:r>
            <a:r>
              <a:rPr lang="en-AU" sz="600" dirty="0" err="1"/>
              <a:t>Tacrolimus</a:t>
            </a:r>
            <a:endParaRPr lang="en-AU" sz="600" dirty="0"/>
          </a:p>
          <a:p>
            <a:r>
              <a:rPr lang="en-AU" sz="600" dirty="0"/>
              <a:t>MMF = </a:t>
            </a:r>
            <a:r>
              <a:rPr lang="en-AU" sz="600" dirty="0" err="1"/>
              <a:t>Mycophenolate</a:t>
            </a:r>
            <a:r>
              <a:rPr lang="en-AU" sz="600" dirty="0"/>
              <a:t> </a:t>
            </a:r>
            <a:r>
              <a:rPr lang="en-AU" sz="600" dirty="0" err="1"/>
              <a:t>Mofetil</a:t>
            </a:r>
            <a:endParaRPr lang="en-AU" sz="600" dirty="0"/>
          </a:p>
          <a:p>
            <a:r>
              <a:rPr lang="en-AU" sz="600" dirty="0"/>
              <a:t>MPA = </a:t>
            </a:r>
            <a:r>
              <a:rPr lang="en-AU" sz="600" dirty="0" err="1"/>
              <a:t>Mycophenolic</a:t>
            </a:r>
            <a:r>
              <a:rPr lang="en-AU" sz="600" dirty="0"/>
              <a:t> Acid (Enteric Coated)</a:t>
            </a:r>
          </a:p>
          <a:p>
            <a:r>
              <a:rPr lang="en-AU" sz="600" dirty="0" err="1"/>
              <a:t>Sirol</a:t>
            </a:r>
            <a:r>
              <a:rPr lang="en-AU" sz="600" dirty="0"/>
              <a:t> = </a:t>
            </a:r>
            <a:r>
              <a:rPr lang="en-AU" sz="600" dirty="0" err="1"/>
              <a:t>Sirolimus</a:t>
            </a:r>
            <a:endParaRPr lang="en-AU" sz="600" dirty="0"/>
          </a:p>
          <a:p>
            <a:r>
              <a:rPr lang="en-AU" sz="600" dirty="0" err="1"/>
              <a:t>Pred</a:t>
            </a:r>
            <a:r>
              <a:rPr lang="en-AU" sz="600" dirty="0"/>
              <a:t> = Prednisolone</a:t>
            </a:r>
            <a:endParaRPr lang="en-AU" sz="600" dirty="0"/>
          </a:p>
        </p:txBody>
      </p:sp>
    </p:spTree>
    <p:extLst>
      <p:ext uri="{BB962C8B-B14F-4D97-AF65-F5344CB8AC3E}">
        <p14:creationId xmlns:p14="http://schemas.microsoft.com/office/powerpoint/2010/main" val="2963788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74768"/>
              </p:ext>
            </p:extLst>
          </p:nvPr>
        </p:nvGraphicFramePr>
        <p:xfrm>
          <a:off x="1619672" y="372802"/>
          <a:ext cx="5820877" cy="6080534"/>
        </p:xfrm>
        <a:graphic>
          <a:graphicData uri="http://schemas.openxmlformats.org/drawingml/2006/table">
            <a:tbl>
              <a:tblPr/>
              <a:tblGrid>
                <a:gridCol w="1820056"/>
                <a:gridCol w="767032"/>
                <a:gridCol w="750993"/>
                <a:gridCol w="726942"/>
                <a:gridCol w="729619"/>
                <a:gridCol w="1026235"/>
              </a:tblGrid>
              <a:tr h="441431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3472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Antibody Use for Induction Immunosuppression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and New Zealand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9098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Kidney Transplant Recipients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Receiving Each Agent by 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(% Total New Transplants)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329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218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7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Muromonab-CD3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Intravenous immunoglobulin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(3.1%)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(3.6%)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(4.6%)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(4.8%)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Anti-CD25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532 (86.5%)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740 (91.0%)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715 (92.5%)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798 (94.3%)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748 (90.7%)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7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Rituximab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(2.6%)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e-DE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cell depleting polyclonal Ab</a:t>
                      </a:r>
                      <a:endParaRPr lang="de-DE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(2.7%)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(5.2%)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(6.1%)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(4.0%)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1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new transplants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77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1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e-DE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cell depleting polyclonal Ab</a:t>
                      </a:r>
                      <a:endParaRPr lang="de-DE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Anti-CD25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(38.2%)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(60.7%)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(52.1%)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(59.1%)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(93.2%)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Rituximab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7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Intravenous Immunoglobulin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7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Muromonab-CD3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new transplants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68" marR="35768" marT="35768" marB="3576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660775" y="6008688"/>
            <a:ext cx="4613275" cy="44894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137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03511"/>
              </p:ext>
            </p:extLst>
          </p:nvPr>
        </p:nvGraphicFramePr>
        <p:xfrm>
          <a:off x="1702779" y="274748"/>
          <a:ext cx="5677533" cy="6178588"/>
        </p:xfrm>
        <a:graphic>
          <a:graphicData uri="http://schemas.openxmlformats.org/drawingml/2006/table">
            <a:tbl>
              <a:tblPr/>
              <a:tblGrid>
                <a:gridCol w="1775236"/>
                <a:gridCol w="748143"/>
                <a:gridCol w="732499"/>
                <a:gridCol w="837479"/>
                <a:gridCol w="792088"/>
                <a:gridCol w="792088"/>
              </a:tblGrid>
              <a:tr h="403699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846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Antibody Use as Treatment for Acute Rejection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and New Zealand  2007 - 2011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2571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Kidney Transplant Recipients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Receiving Each Agent by Year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(% Total New Transplants)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652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010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Muromonab-CD3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(1.5%)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(1.2%)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(1.6%)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(0.2%)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Intravenous immunoglobulin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(11.4%)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(10.9%)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(13.6%)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(10.9%)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(12.6%)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Anti-CD25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Rituximab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(2.6%)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(3.0%)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(3.4%)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(1.8%)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(1.3%)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e-DE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cell depleting polyclonal Ab</a:t>
                      </a:r>
                      <a:endParaRPr lang="de-DE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(2.3%)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(2.3%)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(3.5%)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(4.8%)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(5.1%)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new transplants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transplants at risk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7477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8274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8737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9175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97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Muromonab-CD3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(8.1%)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(8.2%)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(6.6%)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(3.6%)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Intravenous immunoglobulin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(5.8%)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Anti-CD25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Rituximab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e-DE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cell depleting polyclonal Ab</a:t>
                      </a:r>
                      <a:endParaRPr lang="de-DE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(10.9%)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(9.3%)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new transplants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41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transplants at risk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31" marR="33531" marT="33531" marB="3353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922713" y="5938838"/>
            <a:ext cx="4613275" cy="47942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591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28996"/>
              </p:ext>
            </p:extLst>
          </p:nvPr>
        </p:nvGraphicFramePr>
        <p:xfrm>
          <a:off x="1047824" y="620691"/>
          <a:ext cx="7052568" cy="4729174"/>
        </p:xfrm>
        <a:graphic>
          <a:graphicData uri="http://schemas.openxmlformats.org/drawingml/2006/table">
            <a:tbl>
              <a:tblPr/>
              <a:tblGrid>
                <a:gridCol w="1867992"/>
                <a:gridCol w="456232"/>
                <a:gridCol w="550612"/>
                <a:gridCol w="541318"/>
                <a:gridCol w="478012"/>
                <a:gridCol w="507041"/>
                <a:gridCol w="511123"/>
                <a:gridCol w="537203"/>
                <a:gridCol w="537973"/>
                <a:gridCol w="524039"/>
                <a:gridCol w="541023"/>
              </a:tblGrid>
              <a:tr h="50076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32995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and 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Rejection Rates at Six Months Post Transplant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67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 Source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841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Living Donor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First graft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Second and subsequent grafts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1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7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Deceased Donor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First graft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Second and subsequent grafts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1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786063" y="5408613"/>
            <a:ext cx="5464175" cy="27797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71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80120" y="648072"/>
            <a:ext cx="6948264" cy="5589240"/>
            <a:chOff x="112090275" y="108923479"/>
            <a:chExt cx="3878868" cy="284613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090275" y="108923479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fig3_donsourc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94412" y="109186455"/>
              <a:ext cx="3874731" cy="2583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480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41463"/>
              </p:ext>
            </p:extLst>
          </p:nvPr>
        </p:nvGraphicFramePr>
        <p:xfrm>
          <a:off x="1433001" y="332656"/>
          <a:ext cx="6235343" cy="6126247"/>
        </p:xfrm>
        <a:graphic>
          <a:graphicData uri="http://schemas.openxmlformats.org/drawingml/2006/table">
            <a:tbl>
              <a:tblPr/>
              <a:tblGrid>
                <a:gridCol w="1538070"/>
                <a:gridCol w="1230117"/>
                <a:gridCol w="1230117"/>
                <a:gridCol w="1129932"/>
                <a:gridCol w="1107107"/>
              </a:tblGrid>
              <a:tr h="401283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8.39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34164" marB="341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60395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Primary Deceased Donor - 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Recipient and Graft Survival   1992 - 2011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34164" marB="341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613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339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month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551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Recipient Survival  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(n=665)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(94,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(92, 96)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(82, 87)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(n=576)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(83, 88)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(n=624)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(83, 89)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(n=541)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(95,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(83, 89)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(n=600)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(96,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(87, 92)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(n=600)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(99,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(95,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(87,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(n=681)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(86, 91)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(n=593)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(87,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(n=767)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(99, 100)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(97,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(n=989)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(99,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(97,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(96,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2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Survival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(n=665)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(89, 93)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(85, 90)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(83, 88)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(69, 76)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(n=576)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(89, 93)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(87,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(70, 78)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(n=624)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(91,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(87,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(86, 91)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(74, 81)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(n=541)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(90,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(88, 93)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(73, 80)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(n=600)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(95, 98)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(92, 96)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(90, 94)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(79, 85)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(n=600)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(91,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(90,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(77, 84)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(n=681)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(91,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(88, 93)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(77, 83)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(n=593)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(91, 95)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(89,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(77, 84)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2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(n=767)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(95,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(91,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(n=989)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(97,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(95,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164" marR="34164" marT="17082" marB="1708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446463" y="4338638"/>
            <a:ext cx="5095875" cy="46974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450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6151" y="1916832"/>
            <a:ext cx="7328257" cy="3063800"/>
            <a:chOff x="110939777" y="112446848"/>
            <a:chExt cx="6169914" cy="2272175"/>
          </a:xfrm>
        </p:grpSpPr>
        <p:pic>
          <p:nvPicPr>
            <p:cNvPr id="41987" name="Picture 3" descr="fig51_1_surv_rec_au_dd_prima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" r="214"/>
            <a:stretch>
              <a:fillRect/>
            </a:stretch>
          </p:blipFill>
          <p:spPr bwMode="auto">
            <a:xfrm>
              <a:off x="110939777" y="112711857"/>
              <a:ext cx="2997886" cy="2007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1028165" y="112446848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989" name="Picture 5" descr="fig51_2_surv_graft_au_dd_prima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 r="325"/>
            <a:stretch>
              <a:fillRect/>
            </a:stretch>
          </p:blipFill>
          <p:spPr bwMode="auto">
            <a:xfrm>
              <a:off x="114159131" y="112727282"/>
              <a:ext cx="2950560" cy="1979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393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45203"/>
              </p:ext>
            </p:extLst>
          </p:nvPr>
        </p:nvGraphicFramePr>
        <p:xfrm>
          <a:off x="1423040" y="188640"/>
          <a:ext cx="6317312" cy="6313982"/>
        </p:xfrm>
        <a:graphic>
          <a:graphicData uri="http://schemas.openxmlformats.org/drawingml/2006/table">
            <a:tbl>
              <a:tblPr/>
              <a:tblGrid>
                <a:gridCol w="1693733"/>
                <a:gridCol w="1210818"/>
                <a:gridCol w="1210818"/>
                <a:gridCol w="1112208"/>
                <a:gridCol w="1089735"/>
              </a:tblGrid>
              <a:tr h="452425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8.41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33125" marB="3312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54536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Primary Deceased Donor - New Zealand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Recipient and Graft Survival   1992 - 2011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33125" marB="3312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448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56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month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7345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Recipient Survival  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(n=142)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(94,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(87, 96)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(82, 93)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(71, 85)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(n=114)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(92,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(85,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(84,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(80, 93)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(n=135)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(94, 100)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(89,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(89,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(76, 89)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(n=126)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(91,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(85,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(83,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(71, 85)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(n=125)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(91,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(91, 98)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(79, 91)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(n=113)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(93,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(87,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(87,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(79,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(n=92)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(90,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(90,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(83,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(91,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(89,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(77,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(n=95)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(n=103)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(90,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6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Survival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(n=142)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(82, 93)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(74, 87)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(70, 83)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(59, 74)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(n=114)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(80, 93)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(76, 90)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(71, 86)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(60, 77)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(n=135)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(83,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(80, 91)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(77, 90)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(63, 79)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(n=126)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(85,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(78, 91)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(75, 88)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(60, 76)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(n=125)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(89,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(84, 94)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(84,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(70, 85)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(n=113)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(83,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(80,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(80,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(66, 82)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(n=92)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(92,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(85,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(85,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(78,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(85,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(83,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(81,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(66, 84)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3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(n=95)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(92,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(91,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(n=103)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(90,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(88,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(85,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125" marR="33125" marT="16563" marB="1656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675063" y="4311650"/>
            <a:ext cx="4751387" cy="4837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288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95" y="1556792"/>
            <a:ext cx="8268369" cy="3870902"/>
            <a:chOff x="103180487" y="112489642"/>
            <a:chExt cx="6180717" cy="224474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312900" y="112489642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8.42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036" name="Picture 4" descr="fig53_1_surv_rec_nz_dd_prima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" r="218"/>
            <a:stretch>
              <a:fillRect/>
            </a:stretch>
          </p:blipFill>
          <p:spPr bwMode="auto">
            <a:xfrm>
              <a:off x="103180487" y="112757766"/>
              <a:ext cx="2952000" cy="1976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44037" name="Picture 5" descr="fig53_2_surv_graft_nz_dd_prima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" r="256"/>
            <a:stretch>
              <a:fillRect/>
            </a:stretch>
          </p:blipFill>
          <p:spPr bwMode="auto">
            <a:xfrm>
              <a:off x="106422677" y="112757747"/>
              <a:ext cx="2938527" cy="1969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06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95687"/>
              </p:ext>
            </p:extLst>
          </p:nvPr>
        </p:nvGraphicFramePr>
        <p:xfrm>
          <a:off x="795884" y="908720"/>
          <a:ext cx="7592540" cy="5001920"/>
        </p:xfrm>
        <a:graphic>
          <a:graphicData uri="http://schemas.openxmlformats.org/drawingml/2006/table">
            <a:tbl>
              <a:tblPr/>
              <a:tblGrid>
                <a:gridCol w="1424491"/>
                <a:gridCol w="573865"/>
                <a:gridCol w="571202"/>
                <a:gridCol w="591811"/>
                <a:gridCol w="556204"/>
                <a:gridCol w="556204"/>
                <a:gridCol w="136110"/>
                <a:gridCol w="617069"/>
                <a:gridCol w="598999"/>
                <a:gridCol w="641777"/>
                <a:gridCol w="662404"/>
                <a:gridCol w="662404"/>
              </a:tblGrid>
              <a:tr h="449886">
                <a:tc gridSpan="1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8.43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    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49430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Graft and Patient Survival of Primary Grafts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Deceased Donors - Australia and 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259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 Survival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Survival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38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Time Period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 </a:t>
                      </a:r>
                      <a:r>
                        <a:rPr lang="en-AU" sz="10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</a:tr>
              <a:tr h="3078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1970-1974 (n=1149)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65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1975-1979 (n=1463)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78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1980-1984 (n=1595)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8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1985-1989 (n=1916)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78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1990-1994 (n=1906)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8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1995-1999 (n=1779)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78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2000-2004 (n=1850)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2005-2009 (n=1911)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3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2010-2014 (n=1092)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979738" y="5868988"/>
            <a:ext cx="5432425" cy="29130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699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92696"/>
            <a:ext cx="7236296" cy="5517232"/>
            <a:chOff x="111925423" y="111557826"/>
            <a:chExt cx="4248000" cy="310162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035339" y="111557826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084" name="Picture 4" descr="fig55_survlong_prim_d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" r="130"/>
            <a:stretch>
              <a:fillRect/>
            </a:stretch>
          </p:blipFill>
          <p:spPr bwMode="auto">
            <a:xfrm>
              <a:off x="111925423" y="111819999"/>
              <a:ext cx="4248000" cy="283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963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34926"/>
              </p:ext>
            </p:extLst>
          </p:nvPr>
        </p:nvGraphicFramePr>
        <p:xfrm>
          <a:off x="1584776" y="332656"/>
          <a:ext cx="5939552" cy="6099161"/>
        </p:xfrm>
        <a:graphic>
          <a:graphicData uri="http://schemas.openxmlformats.org/drawingml/2006/table">
            <a:tbl>
              <a:tblPr/>
              <a:tblGrid>
                <a:gridCol w="1656319"/>
                <a:gridCol w="1121688"/>
                <a:gridCol w="1121688"/>
                <a:gridCol w="1030335"/>
                <a:gridCol w="1009522"/>
              </a:tblGrid>
              <a:tr h="359128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8.45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33603" marB="3360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16264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Second and Subsequent Deceased Donor - 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Recipient and Graft Survival   1992 - 2011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33603" marB="3360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104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583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month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209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Recipient Survival  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(n=135)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(95, 100)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(91, 98)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(89, 97)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(76, 89)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(n=109)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(93,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(92,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(89,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(79,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(n=94)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(92,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(92,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(77, 92)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(n=102)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(91,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(87,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(76, 90)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(n=78)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(90,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(87, 98)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(87, 98)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(81, 95)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(88,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(82,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(76, 91)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(n=102)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(91,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(77, 91)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(n=119)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(94,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(92,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(91,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(82, 93)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(n=138)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(95, 100)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(93, 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(n=131)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(95, 100)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(90,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(87,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8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Survival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(n=135)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(75, 88)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(71, 85)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(70, 84)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(57, 73)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(n=109)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(78, 91)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(74, 89)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(72, 87)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(57, 75)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(n=94)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(82, 95)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(79, 93)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(77, 92)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(59, 77)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(n=102)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(86,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(80, 93)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(75, 89)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(59, 77)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(n=78)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(81, 95)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(73, 90)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(72, 89)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(55, 76)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(n=99)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(86,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(82,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(76, 91)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(61, 79)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(n=102)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(91,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(89, 98)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(81, 94)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(61, 78)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(n=119)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(89, 98)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(85,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(83, 94)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(64, 80)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9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(n=138)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(92, 99)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(90, 98)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(87, 96)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1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(n=131)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(89, 97)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(87, 96)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(85, 95)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603" marR="33603" marT="16802" marB="168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835400" y="4143375"/>
            <a:ext cx="4548188" cy="48450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9829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1530047"/>
            <a:ext cx="7704856" cy="3123089"/>
            <a:chOff x="103159979" y="112394894"/>
            <a:chExt cx="6272190" cy="231887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253282" y="112394894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8.46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132" name="Picture 4" descr="fig57_1_surv_rec_au_dd_su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" r="134"/>
            <a:stretch>
              <a:fillRect/>
            </a:stretch>
          </p:blipFill>
          <p:spPr bwMode="auto">
            <a:xfrm>
              <a:off x="103159979" y="112656754"/>
              <a:ext cx="3035060" cy="2028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48133" name="Picture 5" descr="fig57_2_surv_graft_au_dd_su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" r="145"/>
            <a:stretch>
              <a:fillRect/>
            </a:stretch>
          </p:blipFill>
          <p:spPr bwMode="auto">
            <a:xfrm>
              <a:off x="106354169" y="112655739"/>
              <a:ext cx="3078000" cy="2058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779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40992"/>
              </p:ext>
            </p:extLst>
          </p:nvPr>
        </p:nvGraphicFramePr>
        <p:xfrm>
          <a:off x="899592" y="761472"/>
          <a:ext cx="7248718" cy="4467728"/>
        </p:xfrm>
        <a:graphic>
          <a:graphicData uri="http://schemas.openxmlformats.org/drawingml/2006/table">
            <a:tbl>
              <a:tblPr/>
              <a:tblGrid>
                <a:gridCol w="1347022"/>
                <a:gridCol w="569291"/>
                <a:gridCol w="537715"/>
                <a:gridCol w="572134"/>
                <a:gridCol w="537715"/>
                <a:gridCol w="545236"/>
                <a:gridCol w="131317"/>
                <a:gridCol w="571836"/>
                <a:gridCol w="596553"/>
                <a:gridCol w="579078"/>
                <a:gridCol w="620441"/>
                <a:gridCol w="640380"/>
              </a:tblGrid>
              <a:tr h="396915">
                <a:tc gridSpan="1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8.47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           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29895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Graft and Patient Survival of Second and Subsequent Grafts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Deceased Donors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and 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291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 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Survival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886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Time Period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 </a:t>
                      </a:r>
                      <a:r>
                        <a:rPr lang="en-AU" sz="10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1970-1974 (n=158)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1975-1979 (n=284)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1980-1984 (n=417)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1985-1989 (n=458)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1990-1994 (n=374)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1995-1999 (n=296)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2000-2004 (n=268)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2005-2009 (n=343)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2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(n=139)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841625" y="5132388"/>
            <a:ext cx="5568950" cy="30924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797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20688"/>
            <a:ext cx="7524328" cy="5589240"/>
            <a:chOff x="111662428" y="111290537"/>
            <a:chExt cx="4801335" cy="345929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673851" y="111290537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8.48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180" name="Picture 4" descr="fig59_survlong_sub_d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62428" y="111548939"/>
              <a:ext cx="4801335" cy="3200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45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56792"/>
            <a:ext cx="7488832" cy="3240360"/>
            <a:chOff x="110753606" y="112484103"/>
            <a:chExt cx="6556127" cy="233203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0825637" y="112484103"/>
              <a:ext cx="809301" cy="21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fig4_dc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53606" y="112701463"/>
              <a:ext cx="3246999" cy="2092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5125" name="Picture 5" descr="fig4b_db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5748" y="112706815"/>
              <a:ext cx="3163985" cy="2109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994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07224"/>
              </p:ext>
            </p:extLst>
          </p:nvPr>
        </p:nvGraphicFramePr>
        <p:xfrm>
          <a:off x="1945079" y="332660"/>
          <a:ext cx="5291217" cy="6120676"/>
        </p:xfrm>
        <a:graphic>
          <a:graphicData uri="http://schemas.openxmlformats.org/drawingml/2006/table">
            <a:tbl>
              <a:tblPr/>
              <a:tblGrid>
                <a:gridCol w="1452639"/>
                <a:gridCol w="988834"/>
                <a:gridCol w="988834"/>
                <a:gridCol w="930455"/>
                <a:gridCol w="930455"/>
              </a:tblGrid>
              <a:tr h="373413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8.49                                                       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7190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Primary Living Donor Grafts  1992 - 2011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Recipient and Graft Survival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74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month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710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Recipient Survival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(n=124)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(94,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(94,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(85, 96)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5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(n=179)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(94,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(93,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(89, 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(n=239)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(96,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(92, 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(n=305)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(93, 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(n=364)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(92, 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(n=409)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(98,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(90, 95)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(n=441)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(98,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(98,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(94, 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(n=483)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(99,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(92, 96)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(n=615)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(98,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(97,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(n=499)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(98,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Survival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(n=124)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(92,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(91, 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(88, 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(75, 88)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(n=179)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(90, 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(86, 95)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(85, 94)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(76, 87)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9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(n=239)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(92, 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(91, 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(90, 96)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(81, 90)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(n=305)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(94,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(82, 90)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9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(n=364)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(95,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(93, 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(84, 91)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(n=409)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(93, 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(84, 91)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9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(n=441)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(98,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(86, 92)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(n=483)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(95,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(86, 92)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8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(n=615)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(95, 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(94, 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(n=499)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(98,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5640388" y="3141663"/>
            <a:ext cx="3813175" cy="4373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301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01122"/>
              </p:ext>
            </p:extLst>
          </p:nvPr>
        </p:nvGraphicFramePr>
        <p:xfrm>
          <a:off x="1661742" y="404664"/>
          <a:ext cx="5862586" cy="5832650"/>
        </p:xfrm>
        <a:graphic>
          <a:graphicData uri="http://schemas.openxmlformats.org/drawingml/2006/table">
            <a:tbl>
              <a:tblPr/>
              <a:tblGrid>
                <a:gridCol w="1574288"/>
                <a:gridCol w="1123019"/>
                <a:gridCol w="1123019"/>
                <a:gridCol w="1031538"/>
                <a:gridCol w="1010722"/>
              </a:tblGrid>
              <a:tr h="329650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8.50                                                                   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2424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Primary Living Donor Grafts  1992 - 2011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Recipient and Graft Survival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158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month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672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Recipient Survival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(n=31)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(79,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(79,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(77, 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(n=40)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(84,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(78, 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(n=54)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(75, 94)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(n=66)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(83, 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(n=67)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(87,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(n=84)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(92,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(92,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(88,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(n=93)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(92,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(89,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(81, 94)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(89,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(n=125)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(94,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(94,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(92,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(n=111)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(93,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1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Graft Survival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1992-1993 (n=31)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(79,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(79,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(66, 93)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1994-1995 (n=40)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(79,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(76, 96)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(76, 96)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(58, 86)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1996-1997 (n=54)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(86,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(86,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(86,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(60, 84)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1998-1999 (n=66)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(88,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(87,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(85, 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(62, 83)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2000-2001 (n=67)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(89,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(89,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(89,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(72, 90)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2002-2003 (n=84)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(92,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(92, 100)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(82, 95)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2004-2005 (n=93)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(89, 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(86, 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(85, 96)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(77, 92)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2006-2007 (n=97)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(92,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(92,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(85, 97)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7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2008-2009 (n=125)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(94, 100)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(93, 99)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(91, 98)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3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(n=111)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(92,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(91,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(91, 99)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579938" y="7591425"/>
            <a:ext cx="4524375" cy="4318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823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48072"/>
            <a:ext cx="6876256" cy="5589240"/>
            <a:chOff x="110915800" y="106295002"/>
            <a:chExt cx="3046535" cy="230088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033779" y="106295002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252" name="Picture 4" descr="fig62_surv_rec_aus_ld_prima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" r="235"/>
            <a:stretch>
              <a:fillRect/>
            </a:stretch>
          </p:blipFill>
          <p:spPr bwMode="auto">
            <a:xfrm>
              <a:off x="110915800" y="106555277"/>
              <a:ext cx="3046535" cy="204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2519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48072"/>
            <a:ext cx="6876256" cy="5589240"/>
            <a:chOff x="114145215" y="106296804"/>
            <a:chExt cx="3130560" cy="235417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47396" y="106296804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276" name="Picture 4" descr="fig63_surv_graft_aus_ld_prima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" r="136"/>
            <a:stretch>
              <a:fillRect/>
            </a:stretch>
          </p:blipFill>
          <p:spPr bwMode="auto">
            <a:xfrm>
              <a:off x="114145215" y="106558189"/>
              <a:ext cx="3130560" cy="209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699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5517232"/>
            <a:chOff x="110915800" y="109381010"/>
            <a:chExt cx="2939975" cy="223284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033779" y="109381010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8.53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300" name="Picture 4" descr="fig64_surv_rec_nz_ld_prima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" r="157"/>
            <a:stretch>
              <a:fillRect/>
            </a:stretch>
          </p:blipFill>
          <p:spPr bwMode="auto">
            <a:xfrm>
              <a:off x="110915800" y="109647636"/>
              <a:ext cx="2939975" cy="1966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380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4136" y="620688"/>
            <a:ext cx="6660232" cy="5445224"/>
            <a:chOff x="114208651" y="109379207"/>
            <a:chExt cx="2879981" cy="219658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72503" y="109379207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8.54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6324" name="Picture 4" descr="fig65_surv_graft_nz_ld_prima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" r="218"/>
            <a:stretch>
              <a:fillRect/>
            </a:stretch>
          </p:blipFill>
          <p:spPr bwMode="auto">
            <a:xfrm>
              <a:off x="114208651" y="109647387"/>
              <a:ext cx="2879981" cy="1928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8030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69966"/>
              </p:ext>
            </p:extLst>
          </p:nvPr>
        </p:nvGraphicFramePr>
        <p:xfrm>
          <a:off x="611560" y="692695"/>
          <a:ext cx="7920880" cy="4896545"/>
        </p:xfrm>
        <a:graphic>
          <a:graphicData uri="http://schemas.openxmlformats.org/drawingml/2006/table">
            <a:tbl>
              <a:tblPr/>
              <a:tblGrid>
                <a:gridCol w="1462915"/>
                <a:gridCol w="625506"/>
                <a:gridCol w="590812"/>
                <a:gridCol w="628627"/>
                <a:gridCol w="564298"/>
                <a:gridCol w="599084"/>
                <a:gridCol w="144293"/>
                <a:gridCol w="628306"/>
                <a:gridCol w="655459"/>
                <a:gridCol w="636257"/>
                <a:gridCol w="681706"/>
                <a:gridCol w="703617"/>
              </a:tblGrid>
              <a:tr h="542977">
                <a:tc gridSpan="1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8.55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              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24544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Graft and Patient Survival of Primary Grafts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Living Donors - Australia and 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125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 Survival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Survival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23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Time Period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2987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1970-1974 (n=21)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7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1975-1979 (n=107)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7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1980-1984 (n=241)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7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1985-1989 (n=230)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7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1990-1994 (n=431)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7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1995-1999 (n=766)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7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2000-2004 (n=1193)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9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2005-2009 (n=1585)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9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(n=610)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595563" y="4494213"/>
            <a:ext cx="5641975" cy="29987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269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4136" y="620688"/>
            <a:ext cx="6732240" cy="5517232"/>
            <a:chOff x="104261582" y="110090416"/>
            <a:chExt cx="4090737" cy="300205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4396614" y="110090416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8.56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372" name="Picture 4" descr="fig67_survlong_prim_l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" r="157"/>
            <a:stretch>
              <a:fillRect/>
            </a:stretch>
          </p:blipFill>
          <p:spPr bwMode="auto">
            <a:xfrm>
              <a:off x="104261582" y="110356628"/>
              <a:ext cx="4090737" cy="2735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403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75199"/>
              </p:ext>
            </p:extLst>
          </p:nvPr>
        </p:nvGraphicFramePr>
        <p:xfrm>
          <a:off x="514102" y="548680"/>
          <a:ext cx="8162354" cy="5345612"/>
        </p:xfrm>
        <a:graphic>
          <a:graphicData uri="http://schemas.openxmlformats.org/drawingml/2006/table">
            <a:tbl>
              <a:tblPr/>
              <a:tblGrid>
                <a:gridCol w="1428404"/>
                <a:gridCol w="652231"/>
                <a:gridCol w="616053"/>
                <a:gridCol w="655499"/>
                <a:gridCol w="588426"/>
                <a:gridCol w="624680"/>
                <a:gridCol w="150447"/>
                <a:gridCol w="655151"/>
                <a:gridCol w="683474"/>
                <a:gridCol w="663447"/>
                <a:gridCol w="710845"/>
                <a:gridCol w="733697"/>
              </a:tblGrid>
              <a:tr h="652725">
                <a:tc gridSpan="1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8.57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                    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58931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Graft and Patient Survival of Second and Subsequent Grafts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Living Donors - Australia and 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91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 Survival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Survival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58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Time Period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 yrs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FF"/>
                    </a:solidFill>
                  </a:tcPr>
                </a:tc>
              </a:tr>
              <a:tr h="32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1970-1974 (n=1)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1975-1979 (n=11)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1980-1984 (n=42)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1985-1989 (n=31)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1990-1994 (n=38)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1995-1999 (n=74)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2000-2004 (n=107)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7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2005-2009 (n=175)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7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2010-2011 (n=58)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770188" y="4575175"/>
            <a:ext cx="5646737" cy="2933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2735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5576" y="620688"/>
            <a:ext cx="7596336" cy="5589240"/>
            <a:chOff x="108151712" y="110498514"/>
            <a:chExt cx="4230480" cy="3088980"/>
          </a:xfrm>
        </p:grpSpPr>
        <p:pic>
          <p:nvPicPr>
            <p:cNvPr id="1027" name="Picture 3" descr="fig69_survlong_sub_l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" r="137"/>
            <a:stretch>
              <a:fillRect/>
            </a:stretch>
          </p:blipFill>
          <p:spPr bwMode="auto">
            <a:xfrm>
              <a:off x="108151712" y="110759407"/>
              <a:ext cx="4230480" cy="2828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8223253" y="110498514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8.58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1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9632" y="620688"/>
            <a:ext cx="6660232" cy="5445224"/>
            <a:chOff x="103208865" y="108546791"/>
            <a:chExt cx="2965644" cy="223207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3217616" y="108546791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fig5_tx_ratio_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08865" y="108801773"/>
              <a:ext cx="2965644" cy="1977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47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9632" y="620688"/>
            <a:ext cx="6588224" cy="5301208"/>
            <a:chOff x="106415202" y="108550890"/>
            <a:chExt cx="2970961" cy="223207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6417130" y="108550890"/>
              <a:ext cx="955040" cy="259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fig6_tx_ratio_156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5202" y="108802325"/>
              <a:ext cx="2970961" cy="1980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97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660232" cy="5229200"/>
            <a:chOff x="103209537" y="111482102"/>
            <a:chExt cx="2845775" cy="22477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209537" y="111482102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 descr="fig7_tx_ratio_by_agegrp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" r="2176"/>
            <a:stretch>
              <a:fillRect/>
            </a:stretch>
          </p:blipFill>
          <p:spPr bwMode="auto">
            <a:xfrm>
              <a:off x="103210858" y="111747236"/>
              <a:ext cx="2844454" cy="198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64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4136" y="836712"/>
            <a:ext cx="6732240" cy="5013176"/>
            <a:chOff x="106413019" y="111442937"/>
            <a:chExt cx="2980725" cy="224412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413019" y="111442937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8.8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 descr="fig8_tx_ratio_by_agegrp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24187" y="111707352"/>
              <a:ext cx="2969557" cy="1979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23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9952</Words>
  <Application>Microsoft Office PowerPoint</Application>
  <PresentationFormat>On-screen Show (4:3)</PresentationFormat>
  <Paragraphs>4777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Repoert 2012 Chapter 8</dc:title>
  <dc:creator>Alan Hurst;ANZDATA Registry</dc:creator>
  <cp:keywords>2012 Chapter 8 Transplantation</cp:keywords>
  <cp:lastModifiedBy>Alan Hurst</cp:lastModifiedBy>
  <cp:revision>74</cp:revision>
  <dcterms:created xsi:type="dcterms:W3CDTF">2013-05-07T00:07:06Z</dcterms:created>
  <dcterms:modified xsi:type="dcterms:W3CDTF">2013-08-06T00:27:31Z</dcterms:modified>
</cp:coreProperties>
</file>