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C8806-C4EF-4DF2-8568-2B7D894B1C06}" type="datetimeFigureOut">
              <a:rPr lang="en-AU" smtClean="0"/>
              <a:t>6/08/2013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8A7F-3080-4203-BA92-7246080900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39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65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6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384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60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68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4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37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75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88" y="6237312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2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62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73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2B39-A7B4-461E-B48F-4177C3528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09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118" y="260648"/>
            <a:ext cx="6193234" cy="6120680"/>
            <a:chOff x="115001137" y="108030630"/>
            <a:chExt cx="6930331" cy="97908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6165064" y="109308231"/>
              <a:ext cx="5479289" cy="7154079"/>
              <a:chOff x="116069528" y="109308231"/>
              <a:chExt cx="5479289" cy="7154079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117777681" y="110662416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Philip Clayton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18775592" y="1093082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116069528" y="110096200"/>
                <a:ext cx="3406840" cy="161162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0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KIDNEY DONATION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17772949" y="1161016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488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01137" y="1080306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489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02524" y="1170673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615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7304"/>
              </p:ext>
            </p:extLst>
          </p:nvPr>
        </p:nvGraphicFramePr>
        <p:xfrm>
          <a:off x="1691680" y="548680"/>
          <a:ext cx="5200112" cy="4914460"/>
        </p:xfrm>
        <a:graphic>
          <a:graphicData uri="http://schemas.openxmlformats.org/drawingml/2006/table">
            <a:tbl>
              <a:tblPr/>
              <a:tblGrid>
                <a:gridCol w="1241354"/>
                <a:gridCol w="646777"/>
                <a:gridCol w="646777"/>
                <a:gridCol w="646777"/>
                <a:gridCol w="672809"/>
                <a:gridCol w="672809"/>
                <a:gridCol w="672809"/>
              </a:tblGrid>
              <a:tr h="413700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9.9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38118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Living Donor Operations as a Proportion(%) of Annual Transplantation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 2006 - 2011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7953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Recipient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 Transplantation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97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106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00-04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15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05-14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7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15-24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25-34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7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35-44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45-54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7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55-64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65-74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75-84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5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 Recipients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39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88900" y="3736975"/>
            <a:ext cx="2895600" cy="3257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347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643309"/>
            <a:ext cx="6444208" cy="4945931"/>
            <a:chOff x="103180246" y="109891355"/>
            <a:chExt cx="2936627" cy="222648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180246" y="109891355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4" name="Picture 4" descr="fig19_proplive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" r="122"/>
            <a:stretch>
              <a:fillRect/>
            </a:stretch>
          </p:blipFill>
          <p:spPr bwMode="auto">
            <a:xfrm>
              <a:off x="103181548" y="110156167"/>
              <a:ext cx="2935325" cy="196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78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4945931"/>
            <a:chOff x="103180447" y="112322459"/>
            <a:chExt cx="2936426" cy="221025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180447" y="112322459"/>
              <a:ext cx="1023279" cy="24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8" name="Picture 4" descr="fig20_proplive_sta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" r="253"/>
            <a:stretch>
              <a:fillRect/>
            </a:stretch>
          </p:blipFill>
          <p:spPr bwMode="auto">
            <a:xfrm>
              <a:off x="103181548" y="112565810"/>
              <a:ext cx="2935325" cy="1966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932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76256" cy="5161955"/>
            <a:chOff x="112369121" y="106350612"/>
            <a:chExt cx="3342118" cy="2488460"/>
          </a:xfrm>
        </p:grpSpPr>
        <p:pic>
          <p:nvPicPr>
            <p:cNvPr id="12291" name="Picture 3" descr="fig21_age_Living_donor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" r="136"/>
            <a:stretch>
              <a:fillRect/>
            </a:stretch>
          </p:blipFill>
          <p:spPr bwMode="auto">
            <a:xfrm>
              <a:off x="112374294" y="106608316"/>
              <a:ext cx="3336945" cy="223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2369121" y="106350612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006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588224" cy="5017939"/>
            <a:chOff x="110952815" y="108876101"/>
            <a:chExt cx="2672750" cy="2055573"/>
          </a:xfrm>
        </p:grpSpPr>
        <p:pic>
          <p:nvPicPr>
            <p:cNvPr id="13315" name="Picture 3" descr="fig22_source_Living_donors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" r="191"/>
            <a:stretch>
              <a:fillRect/>
            </a:stretch>
          </p:blipFill>
          <p:spPr bwMode="auto">
            <a:xfrm>
              <a:off x="110952815" y="109142963"/>
              <a:ext cx="2672750" cy="1788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954222" y="108876101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09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4136" y="620688"/>
            <a:ext cx="6660232" cy="5233963"/>
            <a:chOff x="114086450" y="108892715"/>
            <a:chExt cx="2661585" cy="2041880"/>
          </a:xfrm>
        </p:grpSpPr>
        <p:pic>
          <p:nvPicPr>
            <p:cNvPr id="14339" name="Picture 3" descr="fig23_source_Living_donors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" r="107"/>
            <a:stretch>
              <a:fillRect/>
            </a:stretch>
          </p:blipFill>
          <p:spPr bwMode="auto">
            <a:xfrm>
              <a:off x="114086450" y="109156407"/>
              <a:ext cx="2661585" cy="177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4090308" y="108892715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80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4136" y="571301"/>
            <a:ext cx="6660232" cy="5449987"/>
            <a:chOff x="112126294" y="111321142"/>
            <a:chExt cx="3452893" cy="2572231"/>
          </a:xfrm>
        </p:grpSpPr>
        <p:pic>
          <p:nvPicPr>
            <p:cNvPr id="15363" name="Picture 3" descr="fig24_abo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" r="160"/>
            <a:stretch>
              <a:fillRect/>
            </a:stretch>
          </p:blipFill>
          <p:spPr bwMode="auto">
            <a:xfrm>
              <a:off x="112126294" y="111583974"/>
              <a:ext cx="3452893" cy="230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2133374" y="111321142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035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42867"/>
              </p:ext>
            </p:extLst>
          </p:nvPr>
        </p:nvGraphicFramePr>
        <p:xfrm>
          <a:off x="1855174" y="116632"/>
          <a:ext cx="5381122" cy="6374596"/>
        </p:xfrm>
        <a:graphic>
          <a:graphicData uri="http://schemas.openxmlformats.org/drawingml/2006/table">
            <a:tbl>
              <a:tblPr/>
              <a:tblGrid>
                <a:gridCol w="1110480"/>
                <a:gridCol w="367060"/>
                <a:gridCol w="367060"/>
                <a:gridCol w="368211"/>
                <a:gridCol w="368211"/>
                <a:gridCol w="366873"/>
                <a:gridCol w="366873"/>
                <a:gridCol w="344993"/>
                <a:gridCol w="344993"/>
                <a:gridCol w="333518"/>
                <a:gridCol w="333518"/>
                <a:gridCol w="354666"/>
                <a:gridCol w="354666"/>
              </a:tblGrid>
              <a:tr h="244325">
                <a:tc gridSpan="1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9.16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23846" marB="2384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8573">
                <a:tc gridSpan="1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Source of Living Donor Kidneys   2007 - 2011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(x = identical twin)   (+ = non identical twin)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344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Source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353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107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Total Living Donors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5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(167)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(175)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(186)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(128)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Mother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Father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Brother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Identical twin sister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Identical twin brother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Non-identical twin sister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Non-identical twin brother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Daughter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Grandmother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Grandfather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Cousin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7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Niece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Nephew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Aunt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Uncle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Unrelated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(104)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(141)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(119)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(127)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Wife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Husband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Mother-in-law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Father-in-law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Stepmother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Stepfather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Stepsister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Sister-in-law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Brother-in-law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Daughter-in-law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Son-in-law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Stepdaughter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8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Stepson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Partner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53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Friend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Non-directed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53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Pathological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Paired kidney exchange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53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938" y="2201863"/>
            <a:ext cx="5360987" cy="67325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11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2105025" y="9739313"/>
            <a:ext cx="6570663" cy="2800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-2105025" y="9739313"/>
            <a:ext cx="6570663" cy="2800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68241"/>
              </p:ext>
            </p:extLst>
          </p:nvPr>
        </p:nvGraphicFramePr>
        <p:xfrm>
          <a:off x="323528" y="1268760"/>
          <a:ext cx="8432287" cy="3348397"/>
        </p:xfrm>
        <a:graphic>
          <a:graphicData uri="http://schemas.openxmlformats.org/drawingml/2006/table">
            <a:tbl>
              <a:tblPr/>
              <a:tblGrid>
                <a:gridCol w="1136991"/>
                <a:gridCol w="402240"/>
                <a:gridCol w="538831"/>
                <a:gridCol w="421942"/>
                <a:gridCol w="168777"/>
                <a:gridCol w="337554"/>
                <a:gridCol w="590719"/>
                <a:gridCol w="392203"/>
                <a:gridCol w="114127"/>
                <a:gridCol w="377813"/>
                <a:gridCol w="506330"/>
                <a:gridCol w="337554"/>
                <a:gridCol w="168777"/>
                <a:gridCol w="397498"/>
                <a:gridCol w="530775"/>
                <a:gridCol w="425980"/>
                <a:gridCol w="144016"/>
                <a:gridCol w="432048"/>
                <a:gridCol w="576064"/>
                <a:gridCol w="432048"/>
              </a:tblGrid>
              <a:tr h="194805">
                <a:tc gridSpan="2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9.17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2405">
                <a:tc gridSpan="2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Gender of Living Donor Kidneys   2007 - 2011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505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Source and State/Country of Transplant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89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540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9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VIC/TAS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3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SA/NT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8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38" marR="9538" marT="9538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2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38" marR="9538" marT="9538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Unrelated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23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VIC/TAS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9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SA/NT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61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-2105025" y="9739313"/>
            <a:ext cx="6570663" cy="2800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881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531140"/>
              </p:ext>
            </p:extLst>
          </p:nvPr>
        </p:nvGraphicFramePr>
        <p:xfrm>
          <a:off x="971600" y="836712"/>
          <a:ext cx="7116157" cy="4299942"/>
        </p:xfrm>
        <a:graphic>
          <a:graphicData uri="http://schemas.openxmlformats.org/drawingml/2006/table">
            <a:tbl>
              <a:tblPr/>
              <a:tblGrid>
                <a:gridCol w="1785840"/>
                <a:gridCol w="1785840"/>
                <a:gridCol w="683909"/>
                <a:gridCol w="714983"/>
                <a:gridCol w="715195"/>
                <a:gridCol w="715195"/>
                <a:gridCol w="715195"/>
              </a:tblGrid>
              <a:tr h="381438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9.18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20455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Timing of Living Donor Transplantation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for Primary Grafts in Relation to Date of Dialysis Start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Year of Transplant  2007 - 2011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89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81065">
                <a:tc rowSpan="4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Pre-emptive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(26%)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(30%)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(36%)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(35%)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(37%)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59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&lt;1 month post dialysis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month to &lt;1 year post dialysis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(24%)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(27%)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(28%)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&gt;=1 year post dialysis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 (48%)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(44%)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(33%)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(40%)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(31%)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4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99">
                <a:tc rowSpan="4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Pre-emptive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(43%)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(30%)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(31%)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(23%)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9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&lt;1 month post dialysis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month to &lt;1 year post dialysis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(21%)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(17%)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(21%)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&gt;=1 year post dialysis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(39%)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(45%)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(54%)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(56%)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(54%)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521575" y="5484813"/>
            <a:ext cx="4667250" cy="2782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75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620688"/>
            <a:ext cx="6516216" cy="4945931"/>
            <a:chOff x="107136185" y="108295467"/>
            <a:chExt cx="3060000" cy="2308015"/>
          </a:xfrm>
        </p:grpSpPr>
        <p:pic>
          <p:nvPicPr>
            <p:cNvPr id="1027" name="Picture 3" descr="ddontype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36185" y="108563482"/>
              <a:ext cx="3060000" cy="2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140114" y="108295467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4479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92696"/>
            <a:ext cx="7308304" cy="4801915"/>
            <a:chOff x="111874681" y="111247096"/>
            <a:chExt cx="3956120" cy="2908063"/>
          </a:xfrm>
        </p:grpSpPr>
        <p:pic>
          <p:nvPicPr>
            <p:cNvPr id="19459" name="Picture 3" descr="fig28_preempt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" r="95"/>
            <a:stretch>
              <a:fillRect/>
            </a:stretch>
          </p:blipFill>
          <p:spPr bwMode="auto">
            <a:xfrm>
              <a:off x="111874681" y="111512746"/>
              <a:ext cx="3956120" cy="264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1877093" y="111247096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019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643309"/>
            <a:ext cx="6300192" cy="5089947"/>
            <a:chOff x="110357441" y="108332040"/>
            <a:chExt cx="3060000" cy="2299234"/>
          </a:xfrm>
        </p:grpSpPr>
        <p:pic>
          <p:nvPicPr>
            <p:cNvPr id="2051" name="Picture 3" descr="ddontype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57441" y="108591274"/>
              <a:ext cx="3060000" cy="2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358516" y="108332040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521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6144" y="620688"/>
            <a:ext cx="6516216" cy="4945931"/>
            <a:chOff x="107146810" y="111728074"/>
            <a:chExt cx="2955150" cy="2147489"/>
          </a:xfrm>
        </p:grpSpPr>
        <p:pic>
          <p:nvPicPr>
            <p:cNvPr id="3075" name="Picture 3" descr="cod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" r="-5600"/>
            <a:stretch>
              <a:fillRect/>
            </a:stretch>
          </p:blipFill>
          <p:spPr bwMode="auto">
            <a:xfrm>
              <a:off x="107146810" y="111989384"/>
              <a:ext cx="2955150" cy="188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148101" y="111728074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205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0160" y="620688"/>
            <a:ext cx="6228184" cy="4801915"/>
            <a:chOff x="110573255" y="111712458"/>
            <a:chExt cx="2805024" cy="2148874"/>
          </a:xfrm>
        </p:grpSpPr>
        <p:pic>
          <p:nvPicPr>
            <p:cNvPr id="4099" name="Picture 3" descr="cod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" r="-172" b="717"/>
            <a:stretch>
              <a:fillRect/>
            </a:stretch>
          </p:blipFill>
          <p:spPr bwMode="auto">
            <a:xfrm>
              <a:off x="110573255" y="111975174"/>
              <a:ext cx="2805024" cy="1886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574620" y="111712458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336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20688"/>
            <a:ext cx="6732240" cy="4801915"/>
            <a:chOff x="106968980" y="106691845"/>
            <a:chExt cx="3067200" cy="2309261"/>
          </a:xfrm>
        </p:grpSpPr>
        <p:pic>
          <p:nvPicPr>
            <p:cNvPr id="5123" name="Picture 3" descr="ddonage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8980" y="106956306"/>
              <a:ext cx="3067200" cy="204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6976793" y="106691845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463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43309"/>
            <a:ext cx="6732240" cy="5449987"/>
            <a:chOff x="110216627" y="106673042"/>
            <a:chExt cx="3060000" cy="2309351"/>
          </a:xfrm>
        </p:grpSpPr>
        <p:pic>
          <p:nvPicPr>
            <p:cNvPr id="6147" name="Picture 3" descr="ddonage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16627" y="106942393"/>
              <a:ext cx="3060000" cy="2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219046" y="106673042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348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4136" y="620688"/>
            <a:ext cx="6732240" cy="5089947"/>
            <a:chOff x="106981639" y="110410590"/>
            <a:chExt cx="3003037" cy="2310282"/>
          </a:xfrm>
        </p:grpSpPr>
        <p:pic>
          <p:nvPicPr>
            <p:cNvPr id="7171" name="Picture 3" descr="discards_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46" r="-2803" b="56"/>
            <a:stretch>
              <a:fillRect/>
            </a:stretch>
          </p:blipFill>
          <p:spPr bwMode="auto">
            <a:xfrm>
              <a:off x="106981639" y="110680164"/>
              <a:ext cx="3003037" cy="2040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6983563" y="110410590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93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20688"/>
            <a:ext cx="6732240" cy="5161955"/>
            <a:chOff x="110255825" y="110412238"/>
            <a:chExt cx="2982539" cy="2355180"/>
          </a:xfrm>
        </p:grpSpPr>
        <p:pic>
          <p:nvPicPr>
            <p:cNvPr id="8195" name="Picture 3" descr="discards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36" r="-1863" b="-2039"/>
            <a:stretch>
              <a:fillRect/>
            </a:stretch>
          </p:blipFill>
          <p:spPr bwMode="auto">
            <a:xfrm>
              <a:off x="110255825" y="110681239"/>
              <a:ext cx="2982539" cy="208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257309" y="110412238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066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1439</Words>
  <Application>Microsoft Office PowerPoint</Application>
  <PresentationFormat>On-screen Show (4:3)</PresentationFormat>
  <Paragraphs>1100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9 </dc:title>
  <dc:creator>Alan Hurst;ANZDATA Registry</dc:creator>
  <cp:keywords>2012 Chapter 9 Kidney donation</cp:keywords>
  <cp:lastModifiedBy>Alan Hurst</cp:lastModifiedBy>
  <cp:revision>25</cp:revision>
  <dcterms:created xsi:type="dcterms:W3CDTF">2013-06-24T04:20:43Z</dcterms:created>
  <dcterms:modified xsi:type="dcterms:W3CDTF">2013-08-06T01:11:06Z</dcterms:modified>
</cp:coreProperties>
</file>