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6" r:id="rId3"/>
    <p:sldId id="27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3" r:id="rId18"/>
    <p:sldId id="274" r:id="rId19"/>
    <p:sldId id="27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 userDrawn="1"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 userDrawn="1"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 userDrawn="1"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 userDrawn="1"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 userDrawn="1"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 userDrawn="1"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6FE60F-E6A9-4744-8B4C-B6BBC2B0A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24575" y="244534"/>
            <a:ext cx="3077344" cy="21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4087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6243" y="6406486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3498" y="6406487"/>
            <a:ext cx="5795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6492" y="6406485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5A54C5D-E6EA-4854-9F97-44D90CF0D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156465" y="5967443"/>
            <a:ext cx="1025782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zdata.org.au/anzod/publications-2/annual-reports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66AC-1ED9-412B-BAFA-03B84A193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04534"/>
            <a:ext cx="8435803" cy="1646302"/>
          </a:xfrm>
        </p:spPr>
        <p:txBody>
          <a:bodyPr/>
          <a:lstStyle/>
          <a:p>
            <a:r>
              <a:rPr lang="en-AU" dirty="0"/>
              <a:t>Section 2 </a:t>
            </a:r>
            <a:br>
              <a:rPr lang="en-AU" dirty="0"/>
            </a:br>
            <a:r>
              <a:rPr lang="en-AU" sz="3600" dirty="0"/>
              <a:t>Overview of Organ Donation in </a:t>
            </a:r>
            <a:br>
              <a:rPr lang="en-AU" sz="3600" dirty="0"/>
            </a:br>
            <a:r>
              <a:rPr lang="en-AU" sz="3600" dirty="0"/>
              <a:t>Australia and New Zealand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7B40A-3BC7-4F3E-AC45-29810F10E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accent2"/>
                </a:solidFill>
              </a:rPr>
              <a:t>Annual Report 2025</a:t>
            </a:r>
          </a:p>
          <a:p>
            <a:r>
              <a:rPr lang="en-AU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(Data collected to 31-December-2024)  </a:t>
            </a:r>
          </a:p>
        </p:txBody>
      </p:sp>
    </p:spTree>
    <p:extLst>
      <p:ext uri="{BB962C8B-B14F-4D97-AF65-F5344CB8AC3E}">
        <p14:creationId xmlns:p14="http://schemas.microsoft.com/office/powerpoint/2010/main" val="429234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25AA09-4E76-3DBD-2141-E71AC51C9B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0165" y="542835"/>
            <a:ext cx="7918154" cy="5767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96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C4CF00-C80B-6D74-0DF0-B85E0F56F2B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69108" y="592265"/>
            <a:ext cx="7821356" cy="569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902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F3550B-4DD9-2B99-94CA-42098EBDC18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78860" y="578108"/>
            <a:ext cx="7831035" cy="570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824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38C72C-6ADE-D663-B8CB-E3E4B9CDAA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98341" y="556862"/>
            <a:ext cx="7840713" cy="571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179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348E1A-9033-3FFF-3FA9-5D75AEDFEE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700" y="592302"/>
            <a:ext cx="7840716" cy="5711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8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D30F8F-1A6B-2FF8-61EF-1403A978A1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0237" y="521626"/>
            <a:ext cx="7947193" cy="5788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7078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61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2C83A3-BA0E-E19C-08AF-34E807219E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69203" y="563987"/>
            <a:ext cx="7860075" cy="572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358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61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EA1090-D61D-0009-868C-DC577FCB5C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10934" y="578238"/>
            <a:ext cx="7898794" cy="575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251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61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D968A1-ED09-B58F-E37C-0342E83FC0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88636" y="556881"/>
            <a:ext cx="7850395" cy="571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1804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6D5A-C719-4BAA-9BAA-24358C42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Citation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C4DA-844A-4023-B5ED-49A457BF7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Opdam, C Davies, K Marshall, G Irish, 29th Report, Section 2: Overview of Organ Donation Activity in Australia and New Zealand. Australia and New Zealand Organ Donation Registry, Adelaide, Australia. 2025. Available at: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https://www.anzdata.org.au/anzod/publications-2/annual-reports/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0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Graphic 1" descr="Bar chart RTL">
            <a:extLst>
              <a:ext uri="{FF2B5EF4-FFF2-40B4-BE49-F238E27FC236}">
                <a16:creationId xmlns:a16="http://schemas.microsoft.com/office/drawing/2014/main" id="{5C5892AA-D8CC-E8F0-AB7A-6A2E65443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B52CF89-E417-8BBF-BE66-29A03AFDB0DB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AF031E-88FC-D50A-DF12-AA2DC5105CE3}"/>
              </a:ext>
            </a:extLst>
          </p:cNvPr>
          <p:cNvSpPr/>
          <p:nvPr/>
        </p:nvSpPr>
        <p:spPr>
          <a:xfrm>
            <a:off x="4996553" y="1309123"/>
            <a:ext cx="660873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75" indent="-1793875" algn="just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2.1 	Number of Actual Deceased Donors Per Million Population - Australia and New Zealand, 2020–2024</a:t>
            </a:r>
          </a:p>
          <a:p>
            <a:pPr marL="1793875" indent="-1793875" algn="just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2.2.1 	Number of Actual Deceased Donors Australian States and Territories 1998–2024</a:t>
            </a:r>
          </a:p>
          <a:p>
            <a:pPr marL="1793875" indent="-1793875" algn="just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2.2.2 	Number of Actual Deceased Donors New Zealand, 1998–2024</a:t>
            </a:r>
          </a:p>
          <a:p>
            <a:pPr marL="1793875" indent="-1793875" algn="just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2.3 	Number of Actual Deceased Donors Per 10,000 Deaths - Australian States/Territories and New Zealand, 2013–2023</a:t>
            </a:r>
          </a:p>
          <a:p>
            <a:pPr marL="1793875" indent="-1793875" algn="just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2.4.1 	Total Number of Actual Deceased Organ Donors, Procedures, Recipients and Organ Transplanted </a:t>
            </a:r>
            <a:r>
              <a:rPr lang="en-AU" sz="160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, Australia, 1998–2024</a:t>
            </a:r>
          </a:p>
          <a:p>
            <a:pPr marL="1793875" indent="-1793875" algn="just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2.4.2 	Total Number of Actual Deceased Organ Donors, Procedures, Recipients and Organ Transplanted </a:t>
            </a:r>
            <a:r>
              <a:rPr lang="en-AU" sz="160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, New Zealand, 1998–2024</a:t>
            </a:r>
          </a:p>
          <a:p>
            <a:pPr marL="1793875" indent="-1793875" algn="just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2.5.1 	Organ Donation Pathway Australia 1998–2024</a:t>
            </a:r>
          </a:p>
          <a:p>
            <a:pPr marL="1793875" indent="-1793875" algn="just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2.5.2 	Organ Donation Pathway New Zealand 1998–2024</a:t>
            </a:r>
          </a:p>
          <a:p>
            <a:pPr marL="1793875" indent="-1793875" algn="just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2.6 	Number of Organs Transplanted per Donor 2004–2024</a:t>
            </a:r>
          </a:p>
        </p:txBody>
      </p:sp>
    </p:spTree>
    <p:extLst>
      <p:ext uri="{BB962C8B-B14F-4D97-AF65-F5344CB8AC3E}">
        <p14:creationId xmlns:p14="http://schemas.microsoft.com/office/powerpoint/2010/main" val="1001719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Graphic 1" descr="Bar chart RTL">
            <a:extLst>
              <a:ext uri="{FF2B5EF4-FFF2-40B4-BE49-F238E27FC236}">
                <a16:creationId xmlns:a16="http://schemas.microsoft.com/office/drawing/2014/main" id="{5C5892AA-D8CC-E8F0-AB7A-6A2E65443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B52CF89-E417-8BBF-BE66-29A03AFDB0DB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AF031E-88FC-D50A-DF12-AA2DC5105CE3}"/>
              </a:ext>
            </a:extLst>
          </p:cNvPr>
          <p:cNvSpPr/>
          <p:nvPr/>
        </p:nvSpPr>
        <p:spPr>
          <a:xfrm>
            <a:off x="4885508" y="1413064"/>
            <a:ext cx="6829479" cy="3028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2.7.1 	Organs Transplanted 1998–2024 Per Million 			Population, Australia </a:t>
            </a:r>
          </a:p>
          <a:p>
            <a:pPr marL="360363" indent="-360363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2.7.2 	Organs Transplanted 1998–2024 Per Million 			Population, New Zealand </a:t>
            </a:r>
          </a:p>
          <a:p>
            <a:pPr marL="360363" indent="-360363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2.8.1 	Organs Transplanted from DCDD Donors, 1998–2024 		Per Million Population, Australia </a:t>
            </a:r>
          </a:p>
          <a:p>
            <a:pPr marL="360363" indent="-360363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2.8.2 	Organs Transplanted from DCDD Donors, 1998–2024 		Per Million Population, New Zealand </a:t>
            </a:r>
          </a:p>
          <a:p>
            <a:pPr marL="360363" indent="-360363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2.9.1 	Organs Transplanted from DNDD Donors, 1998–2024 		Per Million Population, Australia </a:t>
            </a:r>
          </a:p>
          <a:p>
            <a:pPr marL="360363" indent="-360363" defTabSz="900113"/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2.9.2 	Organs Transplanted from DNDD Donors, 1998–2024 		Per Million Population, New Zealand </a:t>
            </a:r>
          </a:p>
        </p:txBody>
      </p:sp>
    </p:spTree>
    <p:extLst>
      <p:ext uri="{BB962C8B-B14F-4D97-AF65-F5344CB8AC3E}">
        <p14:creationId xmlns:p14="http://schemas.microsoft.com/office/powerpoint/2010/main" val="3748196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7FDF58-2DB4-7E90-742D-8411F35FB0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85538" y="714571"/>
            <a:ext cx="7698413" cy="5607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76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2A1335-5909-362C-1517-A744EDAF7E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0093" y="564043"/>
            <a:ext cx="7889114" cy="5746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14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A5E638-5A80-37E1-2DCA-296906B00F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9476" y="571075"/>
            <a:ext cx="7860076" cy="572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032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1CFF01-90D8-9CEA-2B75-E25EB93BAD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700" y="592302"/>
            <a:ext cx="7840716" cy="5711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626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9F1E9C-14EB-E740-A1BB-E4D0F2BEDD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9404" y="592284"/>
            <a:ext cx="7831035" cy="570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467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A43A69-A5E2-6DAF-D9A4-9B47D4F1CA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98221" y="592209"/>
            <a:ext cx="7792316" cy="567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0009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146D38"/>
      </a:accent1>
      <a:accent2>
        <a:srgbClr val="288F3B"/>
      </a:accent2>
      <a:accent3>
        <a:srgbClr val="43B04F"/>
      </a:accent3>
      <a:accent4>
        <a:srgbClr val="72C27F"/>
      </a:accent4>
      <a:accent5>
        <a:srgbClr val="AFD79F"/>
      </a:accent5>
      <a:accent6>
        <a:srgbClr val="EFF7EB"/>
      </a:accent6>
      <a:hlink>
        <a:srgbClr val="5F5F5F"/>
      </a:hlink>
      <a:folHlink>
        <a:srgbClr val="91919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331</TotalTime>
  <Words>326</Words>
  <Application>Microsoft Office PowerPoint</Application>
  <PresentationFormat>Widescreen</PresentationFormat>
  <Paragraphs>22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Facet</vt:lpstr>
      <vt:lpstr>Section 2  Overview of Organ Donation in  Australia and New Zealand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ANZOD AR 2024 Section 3</dc:title>
  <dc:subject>ANZOD Annual Report</dc:subject>
  <dc:creator>Kylie Hurst;Kelly@anzdata.org.au</dc:creator>
  <cp:keywords>Overview of Organ Donation</cp:keywords>
  <cp:lastModifiedBy>Kylie Hurst</cp:lastModifiedBy>
  <cp:revision>36</cp:revision>
  <dcterms:created xsi:type="dcterms:W3CDTF">2019-07-29T04:10:28Z</dcterms:created>
  <dcterms:modified xsi:type="dcterms:W3CDTF">2025-05-28T06:59:39Z</dcterms:modified>
  <cp:category>ANZOD</cp:category>
  <cp:contentStatus/>
</cp:coreProperties>
</file>