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78" r:id="rId4"/>
    <p:sldId id="277" r:id="rId5"/>
    <p:sldId id="272" r:id="rId6"/>
    <p:sldId id="273" r:id="rId7"/>
    <p:sldId id="275" r:id="rId8"/>
    <p:sldId id="276" r:id="rId9"/>
    <p:sldId id="274" r:id="rId10"/>
    <p:sldId id="27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 userDrawn="1"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 userDrawn="1"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 userDrawn="1"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 userDrawn="1"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 userDrawn="1"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 userDrawn="1"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36FE60F-E6A9-4744-8B4C-B6BBC2B0A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06449" y="244534"/>
            <a:ext cx="3077344" cy="216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75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4087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46243" y="6406486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3498" y="6406487"/>
            <a:ext cx="57954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6492" y="6406485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75A54C5D-E6EA-4854-9F97-44D90CF0D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rcRect/>
          <a:stretch/>
        </p:blipFill>
        <p:spPr>
          <a:xfrm>
            <a:off x="174542" y="6046485"/>
            <a:ext cx="1025782" cy="72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nzdata.org.au/anzod/publications-2/annual-reports/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966AC-1ED9-412B-BAFA-03B84A1930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04534"/>
            <a:ext cx="8435803" cy="1646302"/>
          </a:xfrm>
        </p:spPr>
        <p:txBody>
          <a:bodyPr/>
          <a:lstStyle/>
          <a:p>
            <a:r>
              <a:rPr lang="en-AU" dirty="0"/>
              <a:t>Section 5 </a:t>
            </a:r>
            <a:br>
              <a:rPr lang="en-AU" dirty="0"/>
            </a:br>
            <a:r>
              <a:rPr lang="en-AU" sz="3600" dirty="0"/>
              <a:t>Deceased Donor Kidney Donation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37B40A-3BC7-4F3E-AC45-29810F10E2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2400" dirty="0">
                <a:solidFill>
                  <a:schemeClr val="accent2"/>
                </a:solidFill>
              </a:rPr>
              <a:t>Annual Report 2025</a:t>
            </a:r>
          </a:p>
          <a:p>
            <a:r>
              <a:rPr lang="en-AU" sz="20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(Data collected to 31-December-2024)  </a:t>
            </a:r>
          </a:p>
        </p:txBody>
      </p:sp>
    </p:spTree>
    <p:extLst>
      <p:ext uri="{BB962C8B-B14F-4D97-AF65-F5344CB8AC3E}">
        <p14:creationId xmlns:p14="http://schemas.microsoft.com/office/powerpoint/2010/main" val="429234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36D5A-C719-4BAA-9BAA-24358C427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Citation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CC4DA-844A-4023-B5ED-49A457BF76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A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 Opdam, C Davies, K Marshall, G Irish, 29th Report, Section 5: Deceased Donor Kidney Donation. Australia and New Zealand Organ Donation Registry, Adelaide, Australia. 2025. Available at: </a:t>
            </a:r>
            <a:r>
              <a:rPr lang="en-AU" sz="1800" u="sng" dirty="0">
                <a:solidFill>
                  <a:srgbClr val="5F5F5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2"/>
              </a:rPr>
              <a:t>https://www.anzdata.org.au/anzod/publications-2/annual-reports/</a:t>
            </a:r>
            <a:r>
              <a:rPr lang="en-A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AU" sz="1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60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Graphic 16" descr="Bar chart RTL">
            <a:extLst>
              <a:ext uri="{FF2B5EF4-FFF2-40B4-BE49-F238E27FC236}">
                <a16:creationId xmlns:a16="http://schemas.microsoft.com/office/drawing/2014/main" id="{2A3F67E6-DFED-3A16-50C8-E252B87918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3556" y="2537677"/>
            <a:ext cx="2379690" cy="23796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1E5208C-C072-FCB1-1BAA-22CB69B978F5}"/>
              </a:ext>
            </a:extLst>
          </p:cNvPr>
          <p:cNvSpPr/>
          <p:nvPr/>
        </p:nvSpPr>
        <p:spPr>
          <a:xfrm>
            <a:off x="705246" y="988923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AU" sz="4800">
                <a:solidFill>
                  <a:schemeClr val="accent2"/>
                </a:solidFill>
              </a:rPr>
              <a:t>List of Figures</a:t>
            </a:r>
            <a:endParaRPr lang="en-AU" sz="4800" dirty="0">
              <a:solidFill>
                <a:schemeClr val="accent2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61E8050-FDC3-045F-39C7-EE2A82730E0B}"/>
              </a:ext>
            </a:extLst>
          </p:cNvPr>
          <p:cNvSpPr/>
          <p:nvPr/>
        </p:nvSpPr>
        <p:spPr>
          <a:xfrm>
            <a:off x="4649790" y="1569902"/>
            <a:ext cx="7065198" cy="37181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36688" indent="-1328738" algn="just">
              <a:lnSpc>
                <a:spcPct val="114000"/>
              </a:lnSpc>
              <a:tabLst>
                <a:tab pos="143827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5.2.1 	Kidneys Transplanted by Donation Pathway Australia 1998–2024</a:t>
            </a:r>
          </a:p>
          <a:p>
            <a:pPr marL="1436688" indent="-1328738" algn="just">
              <a:lnSpc>
                <a:spcPct val="114000"/>
              </a:lnSpc>
              <a:tabLst>
                <a:tab pos="143827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5.2.2 	Kidneys Transplanted by Donation Pathway New Zealand 1998–2024</a:t>
            </a:r>
          </a:p>
          <a:p>
            <a:pPr marL="1436688" indent="-1328738" algn="just">
              <a:lnSpc>
                <a:spcPct val="114000"/>
              </a:lnSpc>
              <a:tabLst>
                <a:tab pos="143827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5.3 	Deceased Donor Kidney Transplant Recipients* by Transplant Region, Australia and New Zealand, 2023–2024^</a:t>
            </a:r>
          </a:p>
          <a:p>
            <a:pPr marL="1436688" indent="-1328738" algn="just">
              <a:lnSpc>
                <a:spcPct val="114000"/>
              </a:lnSpc>
              <a:tabLst>
                <a:tab pos="143827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5.4.1 	Age of Donors Providing Retrieved Kidneys Australia 2024</a:t>
            </a:r>
          </a:p>
          <a:p>
            <a:pPr marL="1436688" indent="-1328738" algn="just">
              <a:lnSpc>
                <a:spcPct val="114000"/>
              </a:lnSpc>
              <a:tabLst>
                <a:tab pos="143827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5.4.2 	Age of Donors Providing Retrieved Kidneys New Zealand 2024</a:t>
            </a:r>
          </a:p>
          <a:p>
            <a:pPr marL="1436688" indent="-1328738" algn="just">
              <a:lnSpc>
                <a:spcPct val="114000"/>
              </a:lnSpc>
              <a:tabLst>
                <a:tab pos="143827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5.5.1 	Non-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utilisation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Rate of Retrieved Kidneys - Australia 2020–2024</a:t>
            </a:r>
          </a:p>
          <a:p>
            <a:pPr marL="1436688" indent="-1328738" algn="just">
              <a:lnSpc>
                <a:spcPct val="114000"/>
              </a:lnSpc>
              <a:tabLst>
                <a:tab pos="1438275" algn="l"/>
              </a:tabLs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Figure 5.5.2 	Non-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utilisation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Rate of Retrieved Kidneys - New Zealand 2020–2024</a:t>
            </a:r>
          </a:p>
        </p:txBody>
      </p:sp>
    </p:spTree>
    <p:extLst>
      <p:ext uri="{BB962C8B-B14F-4D97-AF65-F5344CB8AC3E}">
        <p14:creationId xmlns:p14="http://schemas.microsoft.com/office/powerpoint/2010/main" val="893768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472251" y="793346"/>
            <a:ext cx="7247497" cy="5271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251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472251" y="793345"/>
            <a:ext cx="7247497" cy="5271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002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472251" y="793345"/>
            <a:ext cx="7247497" cy="5271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751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472251" y="793345"/>
            <a:ext cx="7247497" cy="5271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07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472251" y="793345"/>
            <a:ext cx="7247497" cy="5271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585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472251" y="793345"/>
            <a:ext cx="7247497" cy="5271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007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472251" y="793345"/>
            <a:ext cx="7247497" cy="5271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41010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146D38"/>
      </a:accent1>
      <a:accent2>
        <a:srgbClr val="288F3B"/>
      </a:accent2>
      <a:accent3>
        <a:srgbClr val="43B04F"/>
      </a:accent3>
      <a:accent4>
        <a:srgbClr val="72C27F"/>
      </a:accent4>
      <a:accent5>
        <a:srgbClr val="AFD79F"/>
      </a:accent5>
      <a:accent6>
        <a:srgbClr val="EFF7EB"/>
      </a:accent6>
      <a:hlink>
        <a:srgbClr val="5F5F5F"/>
      </a:hlink>
      <a:folHlink>
        <a:srgbClr val="91919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2625</TotalTime>
  <Words>163</Words>
  <Application>Microsoft Office PowerPoint</Application>
  <PresentationFormat>Widescreen</PresentationFormat>
  <Paragraphs>13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Facet</vt:lpstr>
      <vt:lpstr>Section 5  Deceased Donor Kidney Donation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Citation</vt:lpstr>
    </vt:vector>
  </TitlesOfParts>
  <Company>ANZOD Registry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ANZOD AR 2024 Section 5</dc:title>
  <dc:subject>Deceased Donor Kidney Donation</dc:subject>
  <dc:creator>Kylie Hurst</dc:creator>
  <cp:keywords>Deceased Donor Kidney Donation</cp:keywords>
  <cp:lastModifiedBy>Tara Hurst</cp:lastModifiedBy>
  <cp:revision>34</cp:revision>
  <dcterms:created xsi:type="dcterms:W3CDTF">2019-07-29T04:10:28Z</dcterms:created>
  <dcterms:modified xsi:type="dcterms:W3CDTF">2025-06-11T06:59:37Z</dcterms:modified>
  <cp:category>ANZOD</cp:category>
  <cp:contentStatus/>
</cp:coreProperties>
</file>